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7" r:id="rId2"/>
    <p:sldId id="258" r:id="rId3"/>
    <p:sldId id="275"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079" autoAdjust="0"/>
  </p:normalViewPr>
  <p:slideViewPr>
    <p:cSldViewPr>
      <p:cViewPr varScale="1">
        <p:scale>
          <a:sx n="59" d="100"/>
          <a:sy n="59" d="100"/>
        </p:scale>
        <p:origin x="-11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pieChart>
        <c:varyColors val="1"/>
        <c:ser>
          <c:idx val="0"/>
          <c:order val="0"/>
          <c:dLbls>
            <c:dLbl>
              <c:idx val="4"/>
              <c:layout>
                <c:manualLayout>
                  <c:x val="-1.342325817227392E-2"/>
                  <c:y val="-9.7397883858267711E-2"/>
                </c:manualLayout>
              </c:layout>
              <c:showCatName val="1"/>
              <c:showPercent val="1"/>
            </c:dLbl>
            <c:dLbl>
              <c:idx val="5"/>
              <c:layout>
                <c:manualLayout>
                  <c:x val="-8.9939751849200673E-4"/>
                  <c:y val="1.4609375000000001E-2"/>
                </c:manualLayout>
              </c:layout>
              <c:tx>
                <c:rich>
                  <a:bodyPr/>
                  <a:lstStyle/>
                  <a:p>
                    <a:r>
                      <a:rPr lang="en-US" sz="1400" b="1" dirty="0"/>
                      <a:t>S</a:t>
                    </a:r>
                    <a:r>
                      <a:rPr lang="en-US" sz="1400" dirty="0"/>
                      <a:t>tudying
18%</a:t>
                    </a:r>
                  </a:p>
                </c:rich>
              </c:tx>
              <c:showCatName val="1"/>
              <c:showPercent val="1"/>
            </c:dLbl>
            <c:dLbl>
              <c:idx val="6"/>
              <c:layout/>
              <c:tx>
                <c:rich>
                  <a:bodyPr/>
                  <a:lstStyle/>
                  <a:p>
                    <a:r>
                      <a:rPr lang="en-US" sz="1400" b="1" dirty="0"/>
                      <a:t>G</a:t>
                    </a:r>
                    <a:r>
                      <a:rPr lang="en-US" sz="1400" dirty="0"/>
                      <a:t>etting Ready
6%</a:t>
                    </a:r>
                  </a:p>
                </c:rich>
              </c:tx>
              <c:showCatName val="1"/>
              <c:showPercent val="1"/>
            </c:dLbl>
            <c:txPr>
              <a:bodyPr/>
              <a:lstStyle/>
              <a:p>
                <a:pPr>
                  <a:defRPr sz="1400" b="1"/>
                </a:pPr>
                <a:endParaRPr lang="en-US"/>
              </a:p>
            </c:txPr>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Sheet1!$B$1:$B$7</c:f>
              <c:numCache>
                <c:formatCode>General</c:formatCode>
                <c:ptCount val="7"/>
                <c:pt idx="0">
                  <c:v>9.5</c:v>
                </c:pt>
                <c:pt idx="1">
                  <c:v>1.25</c:v>
                </c:pt>
                <c:pt idx="2">
                  <c:v>6</c:v>
                </c:pt>
                <c:pt idx="3">
                  <c:v>0</c:v>
                </c:pt>
                <c:pt idx="4">
                  <c:v>2</c:v>
                </c:pt>
                <c:pt idx="5">
                  <c:v>4.5</c:v>
                </c:pt>
                <c:pt idx="6">
                  <c:v>1.5</c:v>
                </c:pt>
              </c:numCache>
            </c:numRef>
          </c:val>
        </c:ser>
        <c:ser>
          <c:idx val="1"/>
          <c:order val="1"/>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Sheet1!$C$1:$C$7</c:f>
              <c:numCache>
                <c:formatCode>General</c:formatCode>
                <c:ptCount val="7"/>
                <c:pt idx="0">
                  <c:v>10.75</c:v>
                </c:pt>
                <c:pt idx="1">
                  <c:v>4.5</c:v>
                </c:pt>
                <c:pt idx="2">
                  <c:v>4.95</c:v>
                </c:pt>
                <c:pt idx="3">
                  <c:v>0</c:v>
                </c:pt>
                <c:pt idx="4">
                  <c:v>1.5</c:v>
                </c:pt>
                <c:pt idx="5">
                  <c:v>1.5</c:v>
                </c:pt>
                <c:pt idx="6">
                  <c:v>0.70000000000000129</c:v>
                </c:pt>
              </c:numCache>
            </c:numRef>
          </c:val>
        </c:ser>
        <c:ser>
          <c:idx val="2"/>
          <c:order val="2"/>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Sheet1!$D$1:$D$7</c:f>
              <c:numCache>
                <c:formatCode>General</c:formatCode>
                <c:ptCount val="7"/>
                <c:pt idx="0">
                  <c:v>9</c:v>
                </c:pt>
                <c:pt idx="1">
                  <c:v>3.75</c:v>
                </c:pt>
                <c:pt idx="2">
                  <c:v>2.25</c:v>
                </c:pt>
                <c:pt idx="3">
                  <c:v>3.05</c:v>
                </c:pt>
                <c:pt idx="4">
                  <c:v>0.75000000000000133</c:v>
                </c:pt>
                <c:pt idx="5">
                  <c:v>3.65</c:v>
                </c:pt>
                <c:pt idx="6">
                  <c:v>0.5</c:v>
                </c:pt>
              </c:numCache>
            </c:numRef>
          </c:val>
        </c:ser>
        <c:ser>
          <c:idx val="3"/>
          <c:order val="3"/>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Sheet1!$E$1:$E$7</c:f>
              <c:numCache>
                <c:formatCode>General</c:formatCode>
                <c:ptCount val="7"/>
                <c:pt idx="0">
                  <c:v>8.75</c:v>
                </c:pt>
                <c:pt idx="1">
                  <c:v>2.75</c:v>
                </c:pt>
                <c:pt idx="2">
                  <c:v>3.25</c:v>
                </c:pt>
                <c:pt idx="3">
                  <c:v>0</c:v>
                </c:pt>
                <c:pt idx="4">
                  <c:v>1.35</c:v>
                </c:pt>
                <c:pt idx="5">
                  <c:v>0.8</c:v>
                </c:pt>
                <c:pt idx="6">
                  <c:v>0.60000000000000131</c:v>
                </c:pt>
              </c:numCache>
            </c:numRef>
          </c:val>
        </c:ser>
        <c:ser>
          <c:idx val="4"/>
          <c:order val="4"/>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Sheet1!$F$1:$F$7</c:f>
              <c:numCache>
                <c:formatCode>General</c:formatCode>
                <c:ptCount val="7"/>
              </c:numCache>
            </c:numRef>
          </c:val>
        </c:ser>
        <c:dLbls>
          <c:showCatName val="1"/>
          <c:showPercent val="1"/>
        </c:dLbls>
        <c:firstSliceAng val="0"/>
      </c:pieChart>
    </c:plotArea>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6"/>
  <c:chart>
    <c:autoTitleDeleted val="1"/>
    <c:plotArea>
      <c:layout/>
      <c:pieChart>
        <c:varyColors val="1"/>
        <c:ser>
          <c:idx val="0"/>
          <c:order val="0"/>
          <c:dLbls>
            <c:txPr>
              <a:bodyPr/>
              <a:lstStyle/>
              <a:p>
                <a:pPr>
                  <a:defRPr sz="1400" b="1"/>
                </a:pPr>
                <a:endParaRPr lang="en-US"/>
              </a:p>
            </c:txPr>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Sheet1!$B$1:$B$7</c:f>
              <c:numCache>
                <c:formatCode>General</c:formatCode>
                <c:ptCount val="7"/>
                <c:pt idx="0">
                  <c:v>9.5</c:v>
                </c:pt>
                <c:pt idx="1">
                  <c:v>1.25</c:v>
                </c:pt>
                <c:pt idx="2">
                  <c:v>6</c:v>
                </c:pt>
                <c:pt idx="3">
                  <c:v>0</c:v>
                </c:pt>
                <c:pt idx="4">
                  <c:v>2</c:v>
                </c:pt>
                <c:pt idx="5">
                  <c:v>4.5</c:v>
                </c:pt>
                <c:pt idx="6">
                  <c:v>1.5</c:v>
                </c:pt>
              </c:numCache>
            </c:numRef>
          </c:val>
        </c:ser>
        <c:ser>
          <c:idx val="1"/>
          <c:order val="1"/>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Sheet1!$C$1:$C$7</c:f>
              <c:numCache>
                <c:formatCode>General</c:formatCode>
                <c:ptCount val="7"/>
                <c:pt idx="0">
                  <c:v>10.75</c:v>
                </c:pt>
                <c:pt idx="1">
                  <c:v>4.5</c:v>
                </c:pt>
                <c:pt idx="2">
                  <c:v>4.95</c:v>
                </c:pt>
                <c:pt idx="3">
                  <c:v>0</c:v>
                </c:pt>
                <c:pt idx="4">
                  <c:v>1.5</c:v>
                </c:pt>
                <c:pt idx="5">
                  <c:v>1.5</c:v>
                </c:pt>
                <c:pt idx="6">
                  <c:v>0.70000000000000129</c:v>
                </c:pt>
              </c:numCache>
            </c:numRef>
          </c:val>
        </c:ser>
        <c:ser>
          <c:idx val="2"/>
          <c:order val="2"/>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Sheet1!$D$1:$D$7</c:f>
              <c:numCache>
                <c:formatCode>General</c:formatCode>
                <c:ptCount val="7"/>
                <c:pt idx="0">
                  <c:v>9</c:v>
                </c:pt>
                <c:pt idx="1">
                  <c:v>3.75</c:v>
                </c:pt>
                <c:pt idx="2">
                  <c:v>2.25</c:v>
                </c:pt>
                <c:pt idx="3">
                  <c:v>3.05</c:v>
                </c:pt>
                <c:pt idx="4">
                  <c:v>0.75000000000000133</c:v>
                </c:pt>
                <c:pt idx="5">
                  <c:v>3.65</c:v>
                </c:pt>
                <c:pt idx="6">
                  <c:v>0.5</c:v>
                </c:pt>
              </c:numCache>
            </c:numRef>
          </c:val>
        </c:ser>
        <c:ser>
          <c:idx val="3"/>
          <c:order val="3"/>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Sheet1!$E$1:$E$7</c:f>
              <c:numCache>
                <c:formatCode>General</c:formatCode>
                <c:ptCount val="7"/>
                <c:pt idx="0">
                  <c:v>8.75</c:v>
                </c:pt>
                <c:pt idx="1">
                  <c:v>2.75</c:v>
                </c:pt>
                <c:pt idx="2">
                  <c:v>3.25</c:v>
                </c:pt>
                <c:pt idx="3">
                  <c:v>0</c:v>
                </c:pt>
                <c:pt idx="4">
                  <c:v>1.35</c:v>
                </c:pt>
                <c:pt idx="5">
                  <c:v>0.8</c:v>
                </c:pt>
                <c:pt idx="6">
                  <c:v>0.60000000000000131</c:v>
                </c:pt>
              </c:numCache>
            </c:numRef>
          </c:val>
        </c:ser>
        <c:dLbls>
          <c:showCatName val="1"/>
          <c:showPercent val="1"/>
        </c:dLbls>
        <c:firstSliceAng val="0"/>
      </c:pieChart>
    </c:plotArea>
    <c:plotVisOnly val="1"/>
    <c:dispBlanksAs val="zero"/>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F94C2F-B45D-4706-8D73-1394F6E104CF}" type="datetimeFigureOut">
              <a:rPr lang="en-US" smtClean="0"/>
              <a:t>10/9/2011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00E958-D98D-4328-AAE3-DC633E6BF52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36266A55-8F1A-4C59-943A-302E665DF33E}" type="slidenum">
              <a:rPr lang="en-US" smtClean="0"/>
              <a:pPr/>
              <a:t>1</a:t>
            </a:fld>
            <a:endParaRPr lang="en-US" dirty="0"/>
          </a:p>
        </p:txBody>
      </p:sp>
    </p:spTree>
    <p:extLst>
      <p:ext uri="{BB962C8B-B14F-4D97-AF65-F5344CB8AC3E}">
        <p14:creationId xmlns:p14="http://schemas.microsoft.com/office/powerpoint/2010/main" xmlns="" val="2662120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11</a:t>
            </a:fld>
            <a:endParaRPr lang="en-US" dirty="0"/>
          </a:p>
        </p:txBody>
      </p:sp>
    </p:spTree>
    <p:extLst>
      <p:ext uri="{BB962C8B-B14F-4D97-AF65-F5344CB8AC3E}">
        <p14:creationId xmlns:p14="http://schemas.microsoft.com/office/powerpoint/2010/main" xmlns="" val="2266570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12</a:t>
            </a:fld>
            <a:endParaRPr lang="en-US" dirty="0"/>
          </a:p>
        </p:txBody>
      </p:sp>
    </p:spTree>
    <p:extLst>
      <p:ext uri="{BB962C8B-B14F-4D97-AF65-F5344CB8AC3E}">
        <p14:creationId xmlns:p14="http://schemas.microsoft.com/office/powerpoint/2010/main" xmlns="" val="2096490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13</a:t>
            </a:fld>
            <a:endParaRPr lang="en-US" dirty="0"/>
          </a:p>
        </p:txBody>
      </p:sp>
    </p:spTree>
    <p:extLst>
      <p:ext uri="{BB962C8B-B14F-4D97-AF65-F5344CB8AC3E}">
        <p14:creationId xmlns:p14="http://schemas.microsoft.com/office/powerpoint/2010/main" xmlns="" val="3872533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14</a:t>
            </a:fld>
            <a:endParaRPr lang="en-US" dirty="0"/>
          </a:p>
        </p:txBody>
      </p:sp>
    </p:spTree>
    <p:extLst>
      <p:ext uri="{BB962C8B-B14F-4D97-AF65-F5344CB8AC3E}">
        <p14:creationId xmlns:p14="http://schemas.microsoft.com/office/powerpoint/2010/main" xmlns="" val="109255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15</a:t>
            </a:fld>
            <a:endParaRPr lang="en-US" dirty="0"/>
          </a:p>
        </p:txBody>
      </p:sp>
    </p:spTree>
    <p:extLst>
      <p:ext uri="{BB962C8B-B14F-4D97-AF65-F5344CB8AC3E}">
        <p14:creationId xmlns:p14="http://schemas.microsoft.com/office/powerpoint/2010/main" xmlns="" val="328626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16</a:t>
            </a:fld>
            <a:endParaRPr lang="en-US" dirty="0"/>
          </a:p>
        </p:txBody>
      </p:sp>
    </p:spTree>
    <p:extLst>
      <p:ext uri="{BB962C8B-B14F-4D97-AF65-F5344CB8AC3E}">
        <p14:creationId xmlns:p14="http://schemas.microsoft.com/office/powerpoint/2010/main" xmlns="" val="1899407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17</a:t>
            </a:fld>
            <a:endParaRPr lang="en-US" dirty="0"/>
          </a:p>
        </p:txBody>
      </p:sp>
    </p:spTree>
    <p:extLst>
      <p:ext uri="{BB962C8B-B14F-4D97-AF65-F5344CB8AC3E}">
        <p14:creationId xmlns:p14="http://schemas.microsoft.com/office/powerpoint/2010/main" xmlns="" val="139889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266A55-8F1A-4C59-943A-302E665DF33E}" type="slidenum">
              <a:rPr lang="en-US" smtClean="0"/>
              <a:pPr/>
              <a:t>18</a:t>
            </a:fld>
            <a:endParaRPr lang="en-US" dirty="0"/>
          </a:p>
        </p:txBody>
      </p:sp>
    </p:spTree>
    <p:extLst>
      <p:ext uri="{BB962C8B-B14F-4D97-AF65-F5344CB8AC3E}">
        <p14:creationId xmlns:p14="http://schemas.microsoft.com/office/powerpoint/2010/main" xmlns="" val="347105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36266A55-8F1A-4C59-943A-302E665DF33E}" type="slidenum">
              <a:rPr lang="en-US" smtClean="0"/>
              <a:pPr/>
              <a:t>2</a:t>
            </a:fld>
            <a:endParaRPr lang="en-US" dirty="0"/>
          </a:p>
        </p:txBody>
      </p:sp>
    </p:spTree>
    <p:extLst>
      <p:ext uri="{BB962C8B-B14F-4D97-AF65-F5344CB8AC3E}">
        <p14:creationId xmlns:p14="http://schemas.microsoft.com/office/powerpoint/2010/main" xmlns="" val="4173237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D900E958-D98D-4328-AAE3-DC633E6BF523}"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36266A55-8F1A-4C59-943A-302E665DF33E}" type="slidenum">
              <a:rPr lang="en-US" smtClean="0"/>
              <a:pPr/>
              <a:t>4</a:t>
            </a:fld>
            <a:endParaRPr lang="en-US" dirty="0"/>
          </a:p>
        </p:txBody>
      </p:sp>
    </p:spTree>
    <p:extLst>
      <p:ext uri="{BB962C8B-B14F-4D97-AF65-F5344CB8AC3E}">
        <p14:creationId xmlns:p14="http://schemas.microsoft.com/office/powerpoint/2010/main" xmlns="" val="685313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36266A55-8F1A-4C59-943A-302E665DF33E}" type="slidenum">
              <a:rPr lang="en-US" smtClean="0"/>
              <a:pPr/>
              <a:t>6</a:t>
            </a:fld>
            <a:endParaRPr lang="en-US" dirty="0"/>
          </a:p>
        </p:txBody>
      </p:sp>
    </p:spTree>
    <p:extLst>
      <p:ext uri="{BB962C8B-B14F-4D97-AF65-F5344CB8AC3E}">
        <p14:creationId xmlns:p14="http://schemas.microsoft.com/office/powerpoint/2010/main" xmlns="" val="1550304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36266A55-8F1A-4C59-943A-302E665DF33E}" type="slidenum">
              <a:rPr lang="en-US" smtClean="0"/>
              <a:pPr/>
              <a:t>7</a:t>
            </a:fld>
            <a:endParaRPr lang="en-US" dirty="0"/>
          </a:p>
        </p:txBody>
      </p:sp>
    </p:spTree>
    <p:extLst>
      <p:ext uri="{BB962C8B-B14F-4D97-AF65-F5344CB8AC3E}">
        <p14:creationId xmlns:p14="http://schemas.microsoft.com/office/powerpoint/2010/main" xmlns="" val="2137991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36266A55-8F1A-4C59-943A-302E665DF33E}" type="slidenum">
              <a:rPr lang="en-US" smtClean="0"/>
              <a:pPr/>
              <a:t>8</a:t>
            </a:fld>
            <a:endParaRPr lang="en-US" dirty="0"/>
          </a:p>
        </p:txBody>
      </p:sp>
    </p:spTree>
    <p:extLst>
      <p:ext uri="{BB962C8B-B14F-4D97-AF65-F5344CB8AC3E}">
        <p14:creationId xmlns:p14="http://schemas.microsoft.com/office/powerpoint/2010/main" xmlns="" val="1374139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36266A55-8F1A-4C59-943A-302E665DF33E}" type="slidenum">
              <a:rPr lang="en-US" smtClean="0"/>
              <a:pPr/>
              <a:t>9</a:t>
            </a:fld>
            <a:endParaRPr lang="en-US" dirty="0"/>
          </a:p>
        </p:txBody>
      </p:sp>
    </p:spTree>
    <p:extLst>
      <p:ext uri="{BB962C8B-B14F-4D97-AF65-F5344CB8AC3E}">
        <p14:creationId xmlns:p14="http://schemas.microsoft.com/office/powerpoint/2010/main" xmlns="" val="4009328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36266A55-8F1A-4C59-943A-302E665DF33E}" type="slidenum">
              <a:rPr lang="en-US" smtClean="0"/>
              <a:pPr/>
              <a:t>10</a:t>
            </a:fld>
            <a:endParaRPr lang="en-US" dirty="0"/>
          </a:p>
        </p:txBody>
      </p:sp>
    </p:spTree>
    <p:extLst>
      <p:ext uri="{BB962C8B-B14F-4D97-AF65-F5344CB8AC3E}">
        <p14:creationId xmlns:p14="http://schemas.microsoft.com/office/powerpoint/2010/main" xmlns="" val="41840649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CFF5163-6C5C-4AF6-BC7A-18B19EC77B93}" type="datetimeFigureOut">
              <a:rPr lang="en-US" smtClean="0"/>
              <a:t>10/9/2011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C30916F-2303-4898-8C19-605E8C697D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FF5163-6C5C-4AF6-BC7A-18B19EC77B93}" type="datetimeFigureOut">
              <a:rPr lang="en-US" smtClean="0"/>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C30916F-2303-4898-8C19-605E8C697D8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CFF5163-6C5C-4AF6-BC7A-18B19EC77B93}" type="datetimeFigureOut">
              <a:rPr lang="en-US" smtClean="0"/>
              <a:t>10/9/2011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C30916F-2303-4898-8C19-605E8C697D8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FF5163-6C5C-4AF6-BC7A-18B19EC77B93}" type="datetimeFigureOut">
              <a:rPr lang="en-US" smtClean="0"/>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C30916F-2303-4898-8C19-605E8C697D8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CFF5163-6C5C-4AF6-BC7A-18B19EC77B93}" type="datetimeFigureOut">
              <a:rPr lang="en-US" smtClean="0"/>
              <a:t>10/9/2011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CC30916F-2303-4898-8C19-605E8C697D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FF5163-6C5C-4AF6-BC7A-18B19EC77B93}" type="datetimeFigureOut">
              <a:rPr lang="en-US" smtClean="0"/>
              <a:t>10/9/2011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C30916F-2303-4898-8C19-605E8C697D8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CFF5163-6C5C-4AF6-BC7A-18B19EC77B93}" type="datetimeFigureOut">
              <a:rPr lang="en-US" smtClean="0"/>
              <a:t>10/9/2011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C30916F-2303-4898-8C19-605E8C697D8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CFF5163-6C5C-4AF6-BC7A-18B19EC77B93}" type="datetimeFigureOut">
              <a:rPr lang="en-US" smtClean="0"/>
              <a:t>10/9/2011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C30916F-2303-4898-8C19-605E8C697D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CFF5163-6C5C-4AF6-BC7A-18B19EC77B93}" type="datetimeFigureOut">
              <a:rPr lang="en-US" smtClean="0"/>
              <a:t>10/9/2011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CC30916F-2303-4898-8C19-605E8C697D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FF5163-6C5C-4AF6-BC7A-18B19EC77B93}" type="datetimeFigureOut">
              <a:rPr lang="en-US" smtClean="0"/>
              <a:t>10/9/2011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C30916F-2303-4898-8C19-605E8C697D8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CFF5163-6C5C-4AF6-BC7A-18B19EC77B93}" type="datetimeFigureOut">
              <a:rPr lang="en-US" smtClean="0"/>
              <a:t>10/9/2011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C30916F-2303-4898-8C19-605E8C697D8A}"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CFF5163-6C5C-4AF6-BC7A-18B19EC77B93}" type="datetimeFigureOut">
              <a:rPr lang="en-US" smtClean="0"/>
              <a:t>10/9/2011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C30916F-2303-4898-8C19-605E8C697D8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381000"/>
            <a:ext cx="5029518" cy="1754326"/>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Which College is </a:t>
            </a:r>
          </a:p>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Right for You?</a:t>
            </a:r>
            <a:endPar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1026" name="Picture 2" descr="West-Village-Commons-280"/>
          <p:cNvPicPr>
            <a:picLocks noChangeAspect="1" noChangeArrowheads="1"/>
          </p:cNvPicPr>
          <p:nvPr/>
        </p:nvPicPr>
        <p:blipFill>
          <a:blip r:embed="rId3" cstate="print"/>
          <a:srcRect r="7692"/>
          <a:stretch>
            <a:fillRect/>
          </a:stretch>
        </p:blipFill>
        <p:spPr bwMode="auto">
          <a:xfrm>
            <a:off x="3415395" y="3733801"/>
            <a:ext cx="3067126" cy="22080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7" name="Picture 3" descr="DSCN0369"/>
          <p:cNvPicPr>
            <a:picLocks noChangeAspect="1" noChangeArrowheads="1"/>
          </p:cNvPicPr>
          <p:nvPr/>
        </p:nvPicPr>
        <p:blipFill>
          <a:blip r:embed="rId4" cstate="print"/>
          <a:srcRect/>
          <a:stretch>
            <a:fillRect/>
          </a:stretch>
        </p:blipFill>
        <p:spPr bwMode="auto">
          <a:xfrm rot="16200000" flipV="1">
            <a:off x="223075" y="2599783"/>
            <a:ext cx="3067980" cy="230098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TextBox 6"/>
          <p:cNvSpPr txBox="1"/>
          <p:nvPr/>
        </p:nvSpPr>
        <p:spPr>
          <a:xfrm>
            <a:off x="7005473" y="3962400"/>
            <a:ext cx="2138527" cy="276999"/>
          </a:xfrm>
          <a:prstGeom prst="rect">
            <a:avLst/>
          </a:prstGeom>
          <a:noFill/>
        </p:spPr>
        <p:txBody>
          <a:bodyPr wrap="square" rtlCol="0">
            <a:spAutoFit/>
          </a:bodyPr>
          <a:lstStyle/>
          <a:p>
            <a:r>
              <a:rPr lang="en-US" sz="1200" b="1" dirty="0" smtClean="0"/>
              <a:t>Marywood University</a:t>
            </a:r>
            <a:endParaRPr lang="en-US" sz="1200" b="1" dirty="0"/>
          </a:p>
        </p:txBody>
      </p:sp>
      <p:sp>
        <p:nvSpPr>
          <p:cNvPr id="8" name="TextBox 7"/>
          <p:cNvSpPr txBox="1"/>
          <p:nvPr/>
        </p:nvSpPr>
        <p:spPr>
          <a:xfrm>
            <a:off x="3896584" y="5964323"/>
            <a:ext cx="1676400" cy="276999"/>
          </a:xfrm>
          <a:prstGeom prst="rect">
            <a:avLst/>
          </a:prstGeom>
          <a:noFill/>
        </p:spPr>
        <p:txBody>
          <a:bodyPr wrap="square" rtlCol="0">
            <a:spAutoFit/>
          </a:bodyPr>
          <a:lstStyle/>
          <a:p>
            <a:r>
              <a:rPr lang="en-US" sz="1200" b="1" dirty="0" smtClean="0"/>
              <a:t>Towson University</a:t>
            </a:r>
            <a:endParaRPr lang="en-US" sz="1200" b="1" dirty="0"/>
          </a:p>
        </p:txBody>
      </p:sp>
      <p:sp>
        <p:nvSpPr>
          <p:cNvPr id="9" name="TextBox 8"/>
          <p:cNvSpPr txBox="1"/>
          <p:nvPr/>
        </p:nvSpPr>
        <p:spPr>
          <a:xfrm>
            <a:off x="685800" y="5257801"/>
            <a:ext cx="2213217"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10" name="TextBox 9"/>
          <p:cNvSpPr txBox="1"/>
          <p:nvPr/>
        </p:nvSpPr>
        <p:spPr>
          <a:xfrm>
            <a:off x="6477000" y="5943600"/>
            <a:ext cx="2667000" cy="646331"/>
          </a:xfrm>
          <a:prstGeom prst="rect">
            <a:avLst/>
          </a:prstGeom>
          <a:noFill/>
        </p:spPr>
        <p:txBody>
          <a:bodyPr wrap="square" rtlCol="0">
            <a:spAutoFit/>
          </a:bodyPr>
          <a:lstStyle/>
          <a:p>
            <a:r>
              <a:rPr lang="en-US" sz="1200" b="1" dirty="0" smtClean="0"/>
              <a:t>Kathleen Steinberg</a:t>
            </a:r>
          </a:p>
          <a:p>
            <a:r>
              <a:rPr lang="en-US" sz="1200" b="1" dirty="0" smtClean="0"/>
              <a:t>Literature and Society 11:00 – 11:50</a:t>
            </a:r>
          </a:p>
          <a:p>
            <a:r>
              <a:rPr lang="en-US" sz="1200" b="1" dirty="0" smtClean="0"/>
              <a:t>Dr. Sherry</a:t>
            </a:r>
            <a:endParaRPr lang="en-US" sz="1200" b="1" dirty="0"/>
          </a:p>
        </p:txBody>
      </p:sp>
      <p:pic>
        <p:nvPicPr>
          <p:cNvPr id="11" name="Picture 2" descr="West-Village-Commons-280"/>
          <p:cNvPicPr>
            <a:picLocks noChangeAspect="1" noChangeArrowheads="1"/>
          </p:cNvPicPr>
          <p:nvPr/>
        </p:nvPicPr>
        <p:blipFill>
          <a:blip r:embed="rId5" cstate="print"/>
          <a:stretch>
            <a:fillRect/>
          </a:stretch>
        </p:blipFill>
        <p:spPr bwMode="auto">
          <a:xfrm>
            <a:off x="6199939" y="1676400"/>
            <a:ext cx="2944061" cy="22080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slow"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20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fade">
                                      <p:cBhvr>
                                        <p:cTn id="13" dur="2000"/>
                                        <p:tgtEl>
                                          <p:spTgt spid="1027"/>
                                        </p:tgtEl>
                                      </p:cBhvr>
                                    </p:animEffect>
                                  </p:childTnLst>
                                </p:cTn>
                              </p:par>
                              <p:par>
                                <p:cTn id="14" presetID="10" presetClass="entr" presetSubtype="0"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2000"/>
                                        <p:tgtEl>
                                          <p:spTgt spid="1026"/>
                                        </p:tgtEl>
                                      </p:cBhvr>
                                    </p:animEffect>
                                  </p:childTnLst>
                                </p:cTn>
                              </p:par>
                              <p:par>
                                <p:cTn id="17" presetID="58" presetClass="entr" presetSubtype="0" accel="1000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2000" fill="hold"/>
                                        <p:tgtEl>
                                          <p:spTgt spid="9"/>
                                        </p:tgtEl>
                                        <p:attrNameLst>
                                          <p:attrName>ppt_w</p:attrName>
                                        </p:attrNameLst>
                                      </p:cBhvr>
                                      <p:tavLst>
                                        <p:tav tm="0">
                                          <p:val>
                                            <p:strVal val="#ppt_w*2.5"/>
                                          </p:val>
                                        </p:tav>
                                        <p:tav tm="100000">
                                          <p:val>
                                            <p:strVal val="#ppt_w"/>
                                          </p:val>
                                        </p:tav>
                                      </p:tavLst>
                                    </p:anim>
                                    <p:anim calcmode="lin" valueType="num">
                                      <p:cBhvr>
                                        <p:cTn id="20" dur="2000" fill="hold"/>
                                        <p:tgtEl>
                                          <p:spTgt spid="9"/>
                                        </p:tgtEl>
                                        <p:attrNameLst>
                                          <p:attrName>ppt_h</p:attrName>
                                        </p:attrNameLst>
                                      </p:cBhvr>
                                      <p:tavLst>
                                        <p:tav tm="0">
                                          <p:val>
                                            <p:strVal val="#ppt_h*0.01"/>
                                          </p:val>
                                        </p:tav>
                                        <p:tav tm="100000">
                                          <p:val>
                                            <p:strVal val="#ppt_h"/>
                                          </p:val>
                                        </p:tav>
                                      </p:tavLst>
                                    </p:anim>
                                    <p:anim calcmode="lin" valueType="num">
                                      <p:cBhvr>
                                        <p:cTn id="21" dur="2000" fill="hold"/>
                                        <p:tgtEl>
                                          <p:spTgt spid="9"/>
                                        </p:tgtEl>
                                        <p:attrNameLst>
                                          <p:attrName>ppt_x</p:attrName>
                                        </p:attrNameLst>
                                      </p:cBhvr>
                                      <p:tavLst>
                                        <p:tav tm="0">
                                          <p:val>
                                            <p:strVal val="#ppt_x"/>
                                          </p:val>
                                        </p:tav>
                                        <p:tav tm="100000">
                                          <p:val>
                                            <p:strVal val="#ppt_x"/>
                                          </p:val>
                                        </p:tav>
                                      </p:tavLst>
                                    </p:anim>
                                    <p:anim calcmode="lin" valueType="num">
                                      <p:cBhvr>
                                        <p:cTn id="22" dur="2000" fill="hold"/>
                                        <p:tgtEl>
                                          <p:spTgt spid="9"/>
                                        </p:tgtEl>
                                        <p:attrNameLst>
                                          <p:attrName>ppt_y</p:attrName>
                                        </p:attrNameLst>
                                      </p:cBhvr>
                                      <p:tavLst>
                                        <p:tav tm="0">
                                          <p:val>
                                            <p:strVal val="#ppt_h+1"/>
                                          </p:val>
                                        </p:tav>
                                        <p:tav tm="100000">
                                          <p:val>
                                            <p:strVal val="#ppt_y"/>
                                          </p:val>
                                        </p:tav>
                                      </p:tavLst>
                                    </p:anim>
                                    <p:animEffect transition="in" filter="fade">
                                      <p:cBhvr>
                                        <p:cTn id="23" dur="2000"/>
                                        <p:tgtEl>
                                          <p:spTgt spid="9"/>
                                        </p:tgtEl>
                                      </p:cBhvr>
                                    </p:animEffect>
                                  </p:childTnLst>
                                </p:cTn>
                              </p:par>
                              <p:par>
                                <p:cTn id="24" presetID="58" presetClass="entr" presetSubtype="0" accel="10000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000" fill="hold"/>
                                        <p:tgtEl>
                                          <p:spTgt spid="7"/>
                                        </p:tgtEl>
                                        <p:attrNameLst>
                                          <p:attrName>ppt_w</p:attrName>
                                        </p:attrNameLst>
                                      </p:cBhvr>
                                      <p:tavLst>
                                        <p:tav tm="0">
                                          <p:val>
                                            <p:strVal val="#ppt_w*2.5"/>
                                          </p:val>
                                        </p:tav>
                                        <p:tav tm="100000">
                                          <p:val>
                                            <p:strVal val="#ppt_w"/>
                                          </p:val>
                                        </p:tav>
                                      </p:tavLst>
                                    </p:anim>
                                    <p:anim calcmode="lin" valueType="num">
                                      <p:cBhvr>
                                        <p:cTn id="27" dur="2000" fill="hold"/>
                                        <p:tgtEl>
                                          <p:spTgt spid="7"/>
                                        </p:tgtEl>
                                        <p:attrNameLst>
                                          <p:attrName>ppt_h</p:attrName>
                                        </p:attrNameLst>
                                      </p:cBhvr>
                                      <p:tavLst>
                                        <p:tav tm="0">
                                          <p:val>
                                            <p:strVal val="#ppt_h*0.01"/>
                                          </p:val>
                                        </p:tav>
                                        <p:tav tm="100000">
                                          <p:val>
                                            <p:strVal val="#ppt_h"/>
                                          </p:val>
                                        </p:tav>
                                      </p:tavLst>
                                    </p:anim>
                                    <p:anim calcmode="lin" valueType="num">
                                      <p:cBhvr>
                                        <p:cTn id="28" dur="2000" fill="hold"/>
                                        <p:tgtEl>
                                          <p:spTgt spid="7"/>
                                        </p:tgtEl>
                                        <p:attrNameLst>
                                          <p:attrName>ppt_x</p:attrName>
                                        </p:attrNameLst>
                                      </p:cBhvr>
                                      <p:tavLst>
                                        <p:tav tm="0">
                                          <p:val>
                                            <p:strVal val="#ppt_x"/>
                                          </p:val>
                                        </p:tav>
                                        <p:tav tm="100000">
                                          <p:val>
                                            <p:strVal val="#ppt_x"/>
                                          </p:val>
                                        </p:tav>
                                      </p:tavLst>
                                    </p:anim>
                                    <p:anim calcmode="lin" valueType="num">
                                      <p:cBhvr>
                                        <p:cTn id="29" dur="2000" fill="hold"/>
                                        <p:tgtEl>
                                          <p:spTgt spid="7"/>
                                        </p:tgtEl>
                                        <p:attrNameLst>
                                          <p:attrName>ppt_y</p:attrName>
                                        </p:attrNameLst>
                                      </p:cBhvr>
                                      <p:tavLst>
                                        <p:tav tm="0">
                                          <p:val>
                                            <p:strVal val="#ppt_h+1"/>
                                          </p:val>
                                        </p:tav>
                                        <p:tav tm="100000">
                                          <p:val>
                                            <p:strVal val="#ppt_y"/>
                                          </p:val>
                                        </p:tav>
                                      </p:tavLst>
                                    </p:anim>
                                    <p:animEffect transition="in" filter="fade">
                                      <p:cBhvr>
                                        <p:cTn id="30" dur="2000"/>
                                        <p:tgtEl>
                                          <p:spTgt spid="7"/>
                                        </p:tgtEl>
                                      </p:cBhvr>
                                    </p:animEffect>
                                  </p:childTnLst>
                                </p:cTn>
                              </p:par>
                              <p:par>
                                <p:cTn id="31" presetID="58" presetClass="entr" presetSubtype="0" accel="10000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2000" fill="hold"/>
                                        <p:tgtEl>
                                          <p:spTgt spid="8"/>
                                        </p:tgtEl>
                                        <p:attrNameLst>
                                          <p:attrName>ppt_w</p:attrName>
                                        </p:attrNameLst>
                                      </p:cBhvr>
                                      <p:tavLst>
                                        <p:tav tm="0">
                                          <p:val>
                                            <p:strVal val="#ppt_w*2.5"/>
                                          </p:val>
                                        </p:tav>
                                        <p:tav tm="100000">
                                          <p:val>
                                            <p:strVal val="#ppt_w"/>
                                          </p:val>
                                        </p:tav>
                                      </p:tavLst>
                                    </p:anim>
                                    <p:anim calcmode="lin" valueType="num">
                                      <p:cBhvr>
                                        <p:cTn id="34" dur="2000" fill="hold"/>
                                        <p:tgtEl>
                                          <p:spTgt spid="8"/>
                                        </p:tgtEl>
                                        <p:attrNameLst>
                                          <p:attrName>ppt_h</p:attrName>
                                        </p:attrNameLst>
                                      </p:cBhvr>
                                      <p:tavLst>
                                        <p:tav tm="0">
                                          <p:val>
                                            <p:strVal val="#ppt_h*0.01"/>
                                          </p:val>
                                        </p:tav>
                                        <p:tav tm="100000">
                                          <p:val>
                                            <p:strVal val="#ppt_h"/>
                                          </p:val>
                                        </p:tav>
                                      </p:tavLst>
                                    </p:anim>
                                    <p:anim calcmode="lin" valueType="num">
                                      <p:cBhvr>
                                        <p:cTn id="35" dur="2000" fill="hold"/>
                                        <p:tgtEl>
                                          <p:spTgt spid="8"/>
                                        </p:tgtEl>
                                        <p:attrNameLst>
                                          <p:attrName>ppt_x</p:attrName>
                                        </p:attrNameLst>
                                      </p:cBhvr>
                                      <p:tavLst>
                                        <p:tav tm="0">
                                          <p:val>
                                            <p:strVal val="#ppt_x"/>
                                          </p:val>
                                        </p:tav>
                                        <p:tav tm="100000">
                                          <p:val>
                                            <p:strVal val="#ppt_x"/>
                                          </p:val>
                                        </p:tav>
                                      </p:tavLst>
                                    </p:anim>
                                    <p:anim calcmode="lin" valueType="num">
                                      <p:cBhvr>
                                        <p:cTn id="36" dur="2000" fill="hold"/>
                                        <p:tgtEl>
                                          <p:spTgt spid="8"/>
                                        </p:tgtEl>
                                        <p:attrNameLst>
                                          <p:attrName>ppt_y</p:attrName>
                                        </p:attrNameLst>
                                      </p:cBhvr>
                                      <p:tavLst>
                                        <p:tav tm="0">
                                          <p:val>
                                            <p:strVal val="#ppt_h+1"/>
                                          </p:val>
                                        </p:tav>
                                        <p:tav tm="100000">
                                          <p:val>
                                            <p:strVal val="#ppt_y"/>
                                          </p:val>
                                        </p:tav>
                                      </p:tavLst>
                                    </p:anim>
                                    <p:animEffect transition="in" filter="fade">
                                      <p:cBhvr>
                                        <p:cTn id="37" dur="2000"/>
                                        <p:tgtEl>
                                          <p:spTgt spid="8"/>
                                        </p:tgtEl>
                                      </p:cBhvr>
                                    </p:animEffect>
                                  </p:childTnLst>
                                </p:cTn>
                              </p:par>
                              <p:par>
                                <p:cTn id="38" presetID="35"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2000"/>
                                        <p:tgtEl>
                                          <p:spTgt spid="10"/>
                                        </p:tgtEl>
                                      </p:cBhvr>
                                    </p:animEffect>
                                    <p:anim calcmode="lin" valueType="num">
                                      <p:cBhvr>
                                        <p:cTn id="41" dur="2000" fill="hold"/>
                                        <p:tgtEl>
                                          <p:spTgt spid="10"/>
                                        </p:tgtEl>
                                        <p:attrNameLst>
                                          <p:attrName>style.rotation</p:attrName>
                                        </p:attrNameLst>
                                      </p:cBhvr>
                                      <p:tavLst>
                                        <p:tav tm="0">
                                          <p:val>
                                            <p:fltVal val="720"/>
                                          </p:val>
                                        </p:tav>
                                        <p:tav tm="100000">
                                          <p:val>
                                            <p:fltVal val="0"/>
                                          </p:val>
                                        </p:tav>
                                      </p:tavLst>
                                    </p:anim>
                                    <p:anim calcmode="lin" valueType="num">
                                      <p:cBhvr>
                                        <p:cTn id="42" dur="2000" fill="hold"/>
                                        <p:tgtEl>
                                          <p:spTgt spid="10"/>
                                        </p:tgtEl>
                                        <p:attrNameLst>
                                          <p:attrName>ppt_h</p:attrName>
                                        </p:attrNameLst>
                                      </p:cBhvr>
                                      <p:tavLst>
                                        <p:tav tm="0">
                                          <p:val>
                                            <p:fltVal val="0"/>
                                          </p:val>
                                        </p:tav>
                                        <p:tav tm="100000">
                                          <p:val>
                                            <p:strVal val="#ppt_h"/>
                                          </p:val>
                                        </p:tav>
                                      </p:tavLst>
                                    </p:anim>
                                    <p:anim calcmode="lin" valueType="num">
                                      <p:cBhvr>
                                        <p:cTn id="43" dur="2000" fill="hold"/>
                                        <p:tgtEl>
                                          <p:spTgt spid="10"/>
                                        </p:tgtEl>
                                        <p:attrNameLst>
                                          <p:attrName>ppt_w</p:attrName>
                                        </p:attrNameLst>
                                      </p:cBhvr>
                                      <p:tavLst>
                                        <p:tav tm="0">
                                          <p:val>
                                            <p:fltVal val="0"/>
                                          </p:val>
                                        </p:tav>
                                        <p:tav tm="100000">
                                          <p:val>
                                            <p:strVal val="#ppt_w"/>
                                          </p:val>
                                        </p:tav>
                                      </p:tavLst>
                                    </p:anim>
                                  </p:childTnLst>
                                </p:cTn>
                              </p:par>
                              <p:par>
                                <p:cTn id="44" presetID="10" presetClass="entr" presetSubtype="0" fill="hold"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7" grpId="0"/>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549" y="381000"/>
            <a:ext cx="5979522" cy="1754326"/>
          </a:xfrm>
          <a:prstGeom prst="rect">
            <a:avLst/>
          </a:prstGeom>
          <a:noFill/>
        </p:spPr>
        <p:txBody>
          <a:bodyPr wrap="non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Why did you want</a:t>
            </a:r>
          </a:p>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to go to College?</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aphicFrame>
        <p:nvGraphicFramePr>
          <p:cNvPr id="6" name="Table 5"/>
          <p:cNvGraphicFramePr>
            <a:graphicFrameLocks noGrp="1"/>
          </p:cNvGraphicFramePr>
          <p:nvPr/>
        </p:nvGraphicFramePr>
        <p:xfrm>
          <a:off x="381000" y="3124200"/>
          <a:ext cx="7543800" cy="2296160"/>
        </p:xfrm>
        <a:graphic>
          <a:graphicData uri="http://schemas.openxmlformats.org/drawingml/2006/table">
            <a:tbl>
              <a:tblPr firstRow="1" bandRow="1">
                <a:tableStyleId>{3C2FFA5D-87B4-456A-9821-1D502468CF0F}</a:tableStyleId>
              </a:tblPr>
              <a:tblGrid>
                <a:gridCol w="3771900"/>
                <a:gridCol w="3771900"/>
              </a:tblGrid>
              <a:tr h="370840">
                <a:tc>
                  <a:txBody>
                    <a:bodyPr/>
                    <a:lstStyle/>
                    <a:p>
                      <a:r>
                        <a:rPr lang="en-US" dirty="0" smtClean="0"/>
                        <a:t>University</a:t>
                      </a:r>
                    </a:p>
                  </a:txBody>
                  <a:tcPr anchor="ctr"/>
                </a:tc>
                <a:tc>
                  <a:txBody>
                    <a:bodyPr/>
                    <a:lstStyle/>
                    <a:p>
                      <a:r>
                        <a:rPr lang="en-US" dirty="0" smtClean="0"/>
                        <a:t>Answer</a:t>
                      </a:r>
                      <a:endParaRPr lang="en-US" dirty="0"/>
                    </a:p>
                  </a:txBody>
                  <a:tcPr anchor="ctr"/>
                </a:tc>
              </a:tr>
              <a:tr h="370840">
                <a:tc>
                  <a:txBody>
                    <a:bodyPr/>
                    <a:lstStyle/>
                    <a:p>
                      <a:r>
                        <a:rPr lang="en-US" sz="1400" dirty="0" smtClean="0">
                          <a:solidFill>
                            <a:schemeClr val="bg1"/>
                          </a:solidFill>
                          <a:latin typeface="+mn-lt"/>
                        </a:rPr>
                        <a:t>Bloomsburg University</a:t>
                      </a:r>
                    </a:p>
                  </a:txBody>
                  <a:tcPr anchor="ctr"/>
                </a:tc>
                <a:tc>
                  <a:txBody>
                    <a:bodyPr/>
                    <a:lstStyle/>
                    <a:p>
                      <a:r>
                        <a:rPr lang="en-US" sz="1400" b="0" dirty="0" smtClean="0">
                          <a:solidFill>
                            <a:schemeClr val="bg1"/>
                          </a:solidFill>
                          <a:latin typeface="+mn-lt"/>
                          <a:cs typeface="Arial" pitchFamily="34" charset="0"/>
                        </a:rPr>
                        <a:t>I couldn't see myself not going.</a:t>
                      </a:r>
                      <a:endParaRPr lang="en-US" sz="1400" b="0" dirty="0">
                        <a:solidFill>
                          <a:schemeClr val="bg1"/>
                        </a:solidFill>
                        <a:latin typeface="+mn-lt"/>
                      </a:endParaRPr>
                    </a:p>
                  </a:txBody>
                  <a:tcPr anchor="ctr"/>
                </a:tc>
              </a:tr>
              <a:tr h="370840">
                <a:tc>
                  <a:txBody>
                    <a:bodyPr/>
                    <a:lstStyle/>
                    <a:p>
                      <a:r>
                        <a:rPr lang="en-US" sz="1400" dirty="0" smtClean="0">
                          <a:solidFill>
                            <a:schemeClr val="bg1"/>
                          </a:solidFill>
                          <a:latin typeface="+mn-lt"/>
                        </a:rPr>
                        <a:t>Bloomsburg University</a:t>
                      </a:r>
                      <a:endParaRPr lang="en-US" sz="1400" dirty="0">
                        <a:solidFill>
                          <a:schemeClr val="bg1"/>
                        </a:solidFill>
                        <a:latin typeface="+mn-lt"/>
                      </a:endParaRPr>
                    </a:p>
                  </a:txBody>
                  <a:tcPr anchor="ctr"/>
                </a:tc>
                <a:tc>
                  <a:txBody>
                    <a:bodyPr/>
                    <a:lstStyle/>
                    <a:p>
                      <a:r>
                        <a:rPr lang="en-US" sz="1400" b="1" dirty="0" smtClean="0">
                          <a:solidFill>
                            <a:schemeClr val="accent6">
                              <a:lumMod val="50000"/>
                            </a:schemeClr>
                          </a:solidFill>
                          <a:latin typeface="+mn-lt"/>
                          <a:cs typeface="Arial" pitchFamily="34" charset="0"/>
                        </a:rPr>
                        <a:t>To get a job</a:t>
                      </a:r>
                      <a:r>
                        <a:rPr lang="en-US" sz="1400" b="0" dirty="0" smtClean="0">
                          <a:solidFill>
                            <a:schemeClr val="bg1"/>
                          </a:solidFill>
                          <a:latin typeface="+mn-lt"/>
                          <a:cs typeface="Arial" pitchFamily="34" charset="0"/>
                        </a:rPr>
                        <a:t> because a high school degree doesn't get you many jobs.</a:t>
                      </a:r>
                      <a:endParaRPr lang="en-US" sz="1400" b="0" dirty="0">
                        <a:solidFill>
                          <a:schemeClr val="bg1"/>
                        </a:solidFill>
                        <a:latin typeface="+mn-lt"/>
                      </a:endParaRPr>
                    </a:p>
                  </a:txBody>
                  <a:tcPr anchor="ctr"/>
                </a:tc>
              </a:tr>
              <a:tr h="370840">
                <a:tc>
                  <a:txBody>
                    <a:bodyPr/>
                    <a:lstStyle/>
                    <a:p>
                      <a:r>
                        <a:rPr lang="en-US" sz="1400" dirty="0" smtClean="0">
                          <a:solidFill>
                            <a:schemeClr val="bg1"/>
                          </a:solidFill>
                          <a:latin typeface="+mn-lt"/>
                        </a:rPr>
                        <a:t>Marywood</a:t>
                      </a:r>
                      <a:r>
                        <a:rPr lang="en-US" sz="1400" baseline="0" dirty="0" smtClean="0">
                          <a:solidFill>
                            <a:schemeClr val="bg1"/>
                          </a:solidFill>
                          <a:latin typeface="+mn-lt"/>
                        </a:rPr>
                        <a:t> University</a:t>
                      </a:r>
                      <a:endParaRPr lang="en-US" sz="1400" dirty="0">
                        <a:solidFill>
                          <a:schemeClr val="bg1"/>
                        </a:solidFill>
                        <a:latin typeface="+mn-lt"/>
                      </a:endParaRPr>
                    </a:p>
                  </a:txBody>
                  <a:tcPr anchor="ctr"/>
                </a:tc>
                <a:tc>
                  <a:txBody>
                    <a:bodyPr/>
                    <a:lstStyle/>
                    <a:p>
                      <a:r>
                        <a:rPr kumimoji="0" lang="en-US" sz="1400" b="0" i="0" kern="1200" dirty="0" smtClean="0">
                          <a:solidFill>
                            <a:schemeClr val="bg1"/>
                          </a:solidFill>
                          <a:latin typeface="+mn-lt"/>
                          <a:ea typeface="+mn-ea"/>
                          <a:cs typeface="+mn-cs"/>
                        </a:rPr>
                        <a:t> </a:t>
                      </a:r>
                      <a:r>
                        <a:rPr kumimoji="0" lang="en-US" sz="1400" b="0" i="0" kern="1200" dirty="0" smtClean="0">
                          <a:solidFill>
                            <a:schemeClr val="bg1"/>
                          </a:solidFill>
                          <a:latin typeface="+mn-lt"/>
                          <a:ea typeface="+mn-ea"/>
                          <a:cs typeface="+mn-cs"/>
                        </a:rPr>
                        <a:t>I </a:t>
                      </a:r>
                      <a:r>
                        <a:rPr kumimoji="0" lang="en-US" sz="1400" b="0" i="0" kern="1200" dirty="0" smtClean="0">
                          <a:solidFill>
                            <a:schemeClr val="bg1"/>
                          </a:solidFill>
                          <a:latin typeface="+mn-lt"/>
                          <a:ea typeface="+mn-ea"/>
                          <a:cs typeface="+mn-cs"/>
                        </a:rPr>
                        <a:t>wanted to get away from home and </a:t>
                      </a:r>
                      <a:r>
                        <a:rPr kumimoji="0" lang="en-US" sz="1400" b="0" i="0" kern="1200" dirty="0" smtClean="0">
                          <a:solidFill>
                            <a:schemeClr val="bg1"/>
                          </a:solidFill>
                          <a:latin typeface="+mn-lt"/>
                          <a:ea typeface="+mn-ea"/>
                          <a:cs typeface="+mn-cs"/>
                        </a:rPr>
                        <a:t>I </a:t>
                      </a:r>
                      <a:r>
                        <a:rPr kumimoji="0" lang="en-US" sz="1400" b="0" i="0" kern="1200" dirty="0" smtClean="0">
                          <a:solidFill>
                            <a:schemeClr val="bg1"/>
                          </a:solidFill>
                          <a:latin typeface="+mn-lt"/>
                          <a:ea typeface="+mn-ea"/>
                          <a:cs typeface="+mn-cs"/>
                        </a:rPr>
                        <a:t>knew </a:t>
                      </a:r>
                      <a:r>
                        <a:rPr kumimoji="0" lang="en-US" sz="1400" b="0" i="0" kern="1200" dirty="0" smtClean="0">
                          <a:solidFill>
                            <a:schemeClr val="bg1"/>
                          </a:solidFill>
                          <a:latin typeface="+mn-lt"/>
                          <a:ea typeface="+mn-ea"/>
                          <a:cs typeface="+mn-cs"/>
                        </a:rPr>
                        <a:t>I </a:t>
                      </a:r>
                      <a:r>
                        <a:rPr kumimoji="0" lang="en-US" sz="1400" b="0" i="0" kern="1200" dirty="0" smtClean="0">
                          <a:solidFill>
                            <a:schemeClr val="bg1"/>
                          </a:solidFill>
                          <a:latin typeface="+mn-lt"/>
                          <a:ea typeface="+mn-ea"/>
                          <a:cs typeface="+mn-cs"/>
                        </a:rPr>
                        <a:t>wanted to </a:t>
                      </a:r>
                      <a:r>
                        <a:rPr kumimoji="0" lang="en-US" sz="1400" b="1" i="0" kern="1200" dirty="0" smtClean="0">
                          <a:solidFill>
                            <a:schemeClr val="tx1"/>
                          </a:solidFill>
                          <a:latin typeface="+mn-lt"/>
                          <a:ea typeface="+mn-ea"/>
                          <a:cs typeface="+mn-cs"/>
                        </a:rPr>
                        <a:t>major in speech pathology</a:t>
                      </a:r>
                      <a:r>
                        <a:rPr lang="en-US" sz="1400" b="1" dirty="0" smtClean="0">
                          <a:solidFill>
                            <a:schemeClr val="tx1"/>
                          </a:solidFill>
                          <a:latin typeface="+mn-lt"/>
                        </a:rPr>
                        <a:t> </a:t>
                      </a:r>
                      <a:endParaRPr lang="en-US" sz="1400" b="1" dirty="0">
                        <a:solidFill>
                          <a:schemeClr val="tx1"/>
                        </a:solidFill>
                        <a:latin typeface="+mn-lt"/>
                      </a:endParaRPr>
                    </a:p>
                  </a:txBody>
                  <a:tcPr anchor="ctr"/>
                </a:tc>
              </a:tr>
              <a:tr h="370840">
                <a:tc>
                  <a:txBody>
                    <a:bodyPr/>
                    <a:lstStyle/>
                    <a:p>
                      <a:r>
                        <a:rPr lang="en-US" sz="1400" dirty="0" smtClean="0">
                          <a:solidFill>
                            <a:schemeClr val="bg1"/>
                          </a:solidFill>
                          <a:latin typeface="+mn-lt"/>
                        </a:rPr>
                        <a:t>Marywood University</a:t>
                      </a:r>
                      <a:endParaRPr lang="en-US" sz="1400" dirty="0">
                        <a:solidFill>
                          <a:schemeClr val="bg1"/>
                        </a:solidFill>
                        <a:latin typeface="+mn-lt"/>
                      </a:endParaRPr>
                    </a:p>
                  </a:txBody>
                  <a:tcPr anchor="ctr"/>
                </a:tc>
                <a:tc>
                  <a:txBody>
                    <a:bodyPr/>
                    <a:lstStyle/>
                    <a:p>
                      <a:r>
                        <a:rPr kumimoji="0" lang="en-US" sz="1400" kern="1200" dirty="0" smtClean="0">
                          <a:solidFill>
                            <a:schemeClr val="bg1"/>
                          </a:solidFill>
                          <a:latin typeface="+mn-lt"/>
                        </a:rPr>
                        <a:t> </a:t>
                      </a:r>
                      <a:r>
                        <a:rPr kumimoji="0" lang="en-US" sz="1400" b="1" i="0" kern="1200" dirty="0" smtClean="0">
                          <a:solidFill>
                            <a:schemeClr val="accent6">
                              <a:lumMod val="50000"/>
                            </a:schemeClr>
                          </a:solidFill>
                          <a:latin typeface="+mn-lt"/>
                          <a:ea typeface="+mn-ea"/>
                          <a:cs typeface="+mn-cs"/>
                        </a:rPr>
                        <a:t>To get a career</a:t>
                      </a:r>
                      <a:r>
                        <a:rPr kumimoji="0" lang="en-US" sz="1400" b="0" i="0" kern="1200" dirty="0" smtClean="0">
                          <a:solidFill>
                            <a:schemeClr val="bg1"/>
                          </a:solidFill>
                          <a:latin typeface="+mn-lt"/>
                          <a:ea typeface="+mn-ea"/>
                          <a:cs typeface="+mn-cs"/>
                        </a:rPr>
                        <a:t> I really wanted to pursuit as well as playing college lacrosse.</a:t>
                      </a:r>
                      <a:r>
                        <a:rPr lang="en-US" sz="1400" dirty="0" smtClean="0">
                          <a:solidFill>
                            <a:schemeClr val="bg1"/>
                          </a:solidFill>
                          <a:latin typeface="+mn-lt"/>
                        </a:rPr>
                        <a:t> </a:t>
                      </a:r>
                      <a:endParaRPr lang="en-US" sz="1400" dirty="0">
                        <a:solidFill>
                          <a:schemeClr val="bg1"/>
                        </a:solidFill>
                        <a:latin typeface="+mn-lt"/>
                      </a:endParaRPr>
                    </a:p>
                  </a:txBody>
                  <a:tcPr anchor="ctr"/>
                </a:tc>
              </a:tr>
            </a:tbl>
          </a:graphicData>
        </a:graphic>
      </p:graphicFrame>
    </p:spTree>
  </p:cSld>
  <p:clrMapOvr>
    <a:masterClrMapping/>
  </p:clrMapOvr>
  <p:transition spd="slow" advClick="0" advTm="60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additive="base">
                                        <p:cTn id="12"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5"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flipH="1">
            <a:off x="0" y="0"/>
            <a:ext cx="8475397" cy="1754326"/>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Why did you pick </a:t>
            </a:r>
          </a:p>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Bloomsburg/your </a:t>
            </a: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college?</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graphicFrame>
        <p:nvGraphicFramePr>
          <p:cNvPr id="13" name="Table 12"/>
          <p:cNvGraphicFramePr>
            <a:graphicFrameLocks noGrp="1"/>
          </p:cNvGraphicFramePr>
          <p:nvPr/>
        </p:nvGraphicFramePr>
        <p:xfrm>
          <a:off x="228600" y="2667000"/>
          <a:ext cx="7696200" cy="2722880"/>
        </p:xfrm>
        <a:graphic>
          <a:graphicData uri="http://schemas.openxmlformats.org/drawingml/2006/table">
            <a:tbl>
              <a:tblPr firstRow="1" bandRow="1">
                <a:tableStyleId>{775DCB02-9BB8-47FD-8907-85C794F793BA}</a:tableStyleId>
              </a:tblPr>
              <a:tblGrid>
                <a:gridCol w="3848100"/>
                <a:gridCol w="3848100"/>
              </a:tblGrid>
              <a:tr h="370840">
                <a:tc>
                  <a:txBody>
                    <a:bodyPr/>
                    <a:lstStyle/>
                    <a:p>
                      <a:r>
                        <a:rPr lang="en-US" dirty="0" smtClean="0"/>
                        <a:t>University</a:t>
                      </a:r>
                    </a:p>
                  </a:txBody>
                  <a:tcPr anchor="ctr"/>
                </a:tc>
                <a:tc>
                  <a:txBody>
                    <a:bodyPr/>
                    <a:lstStyle/>
                    <a:p>
                      <a:r>
                        <a:rPr lang="en-US" dirty="0" smtClean="0"/>
                        <a:t>Answer</a:t>
                      </a:r>
                      <a:endParaRPr lang="en-US" dirty="0"/>
                    </a:p>
                  </a:txBody>
                  <a:tcPr anchor="ctr"/>
                </a:tc>
              </a:tr>
              <a:tr h="370840">
                <a:tc>
                  <a:txBody>
                    <a:bodyPr/>
                    <a:lstStyle/>
                    <a:p>
                      <a:r>
                        <a:rPr lang="en-US" sz="1400" dirty="0" smtClean="0">
                          <a:solidFill>
                            <a:schemeClr val="bg1"/>
                          </a:solidFill>
                        </a:rPr>
                        <a:t>Bloomsburg University</a:t>
                      </a:r>
                    </a:p>
                  </a:txBody>
                  <a:tcPr anchor="ctr"/>
                </a:tc>
                <a:tc>
                  <a:txBody>
                    <a:bodyPr/>
                    <a:lstStyle/>
                    <a:p>
                      <a:r>
                        <a:rPr lang="en-US" sz="1400" b="0" dirty="0" smtClean="0">
                          <a:solidFill>
                            <a:schemeClr val="bg1"/>
                          </a:solidFill>
                          <a:latin typeface="+mn-lt"/>
                          <a:cs typeface="Arial" pitchFamily="34" charset="0"/>
                        </a:rPr>
                        <a:t>Because of the Mountains and her major.</a:t>
                      </a:r>
                      <a:endParaRPr lang="en-US" sz="1400" b="0" dirty="0">
                        <a:solidFill>
                          <a:schemeClr val="bg1"/>
                        </a:solidFill>
                        <a:latin typeface="+mn-lt"/>
                      </a:endParaRPr>
                    </a:p>
                  </a:txBody>
                  <a:tcPr anchor="ctr"/>
                </a:tc>
              </a:tr>
              <a:tr h="370840">
                <a:tc>
                  <a:txBody>
                    <a:bodyPr/>
                    <a:lstStyle/>
                    <a:p>
                      <a:r>
                        <a:rPr lang="en-US" sz="1400" dirty="0" smtClean="0">
                          <a:solidFill>
                            <a:schemeClr val="bg1"/>
                          </a:solidFill>
                        </a:rPr>
                        <a:t>Bloomsburg University</a:t>
                      </a:r>
                      <a:endParaRPr lang="en-US" sz="1400" dirty="0">
                        <a:solidFill>
                          <a:schemeClr val="bg1"/>
                        </a:solidFill>
                      </a:endParaRPr>
                    </a:p>
                  </a:txBody>
                  <a:tcPr anchor="ctr"/>
                </a:tc>
                <a:tc>
                  <a:txBody>
                    <a:bodyPr/>
                    <a:lstStyle/>
                    <a:p>
                      <a:r>
                        <a:rPr lang="en-US" sz="1400" b="1" dirty="0" smtClean="0">
                          <a:solidFill>
                            <a:schemeClr val="accent3">
                              <a:lumMod val="50000"/>
                            </a:schemeClr>
                          </a:solidFill>
                          <a:latin typeface="+mn-lt"/>
                          <a:cs typeface="Arial" pitchFamily="34" charset="0"/>
                        </a:rPr>
                        <a:t>Bloomsburg was cheap and I liked it the best out of the three state schools I looked </a:t>
                      </a:r>
                      <a:r>
                        <a:rPr lang="en-US" sz="1400" b="1" dirty="0" smtClean="0">
                          <a:solidFill>
                            <a:schemeClr val="accent3">
                              <a:lumMod val="50000"/>
                            </a:schemeClr>
                          </a:solidFill>
                          <a:latin typeface="+mn-lt"/>
                          <a:cs typeface="Arial" pitchFamily="34" charset="0"/>
                        </a:rPr>
                        <a:t>at.</a:t>
                      </a:r>
                      <a:endParaRPr lang="en-US" sz="1400" b="0" dirty="0">
                        <a:solidFill>
                          <a:schemeClr val="bg1"/>
                        </a:solidFill>
                        <a:latin typeface="+mn-lt"/>
                      </a:endParaRPr>
                    </a:p>
                  </a:txBody>
                  <a:tcPr anchor="ctr"/>
                </a:tc>
              </a:tr>
              <a:tr h="370840">
                <a:tc>
                  <a:txBody>
                    <a:bodyPr/>
                    <a:lstStyle/>
                    <a:p>
                      <a:r>
                        <a:rPr lang="en-US" sz="1400" dirty="0" smtClean="0">
                          <a:solidFill>
                            <a:schemeClr val="bg1"/>
                          </a:solidFill>
                        </a:rPr>
                        <a:t>Marywood</a:t>
                      </a:r>
                      <a:r>
                        <a:rPr lang="en-US" sz="1400" baseline="0" dirty="0" smtClean="0">
                          <a:solidFill>
                            <a:schemeClr val="bg1"/>
                          </a:solidFill>
                        </a:rPr>
                        <a:t> University</a:t>
                      </a:r>
                      <a:endParaRPr lang="en-US" sz="1400" dirty="0">
                        <a:solidFill>
                          <a:schemeClr val="bg1"/>
                        </a:solidFill>
                      </a:endParaRPr>
                    </a:p>
                  </a:txBody>
                  <a:tcPr anchor="ctr"/>
                </a:tc>
                <a:tc>
                  <a:txBody>
                    <a:bodyPr/>
                    <a:lstStyle/>
                    <a:p>
                      <a:r>
                        <a:rPr kumimoji="0" lang="en-US" sz="1400" b="0" i="0" kern="1200" dirty="0" smtClean="0">
                          <a:solidFill>
                            <a:schemeClr val="bg1"/>
                          </a:solidFill>
                          <a:latin typeface="+mn-lt"/>
                          <a:ea typeface="+mn-ea"/>
                          <a:cs typeface="+mn-cs"/>
                        </a:rPr>
                        <a:t>Marywood has a 5-year masters program for speech pathology and it was the perfect distance away from home</a:t>
                      </a:r>
                      <a:r>
                        <a:rPr lang="en-US" sz="1400" dirty="0" smtClean="0">
                          <a:solidFill>
                            <a:schemeClr val="bg1"/>
                          </a:solidFill>
                        </a:rPr>
                        <a:t> </a:t>
                      </a:r>
                      <a:endParaRPr lang="en-US" sz="1400" dirty="0">
                        <a:solidFill>
                          <a:schemeClr val="bg1"/>
                        </a:solidFill>
                      </a:endParaRPr>
                    </a:p>
                  </a:txBody>
                  <a:tcPr anchor="ctr"/>
                </a:tc>
              </a:tr>
              <a:tr h="370840">
                <a:tc>
                  <a:txBody>
                    <a:bodyPr/>
                    <a:lstStyle/>
                    <a:p>
                      <a:r>
                        <a:rPr lang="en-US" sz="1400" dirty="0" smtClean="0">
                          <a:solidFill>
                            <a:schemeClr val="bg1"/>
                          </a:solidFill>
                        </a:rPr>
                        <a:t>Marywood University</a:t>
                      </a:r>
                      <a:endParaRPr lang="en-US" sz="1400" dirty="0">
                        <a:solidFill>
                          <a:schemeClr val="bg1"/>
                        </a:solidFill>
                      </a:endParaRPr>
                    </a:p>
                  </a:txBody>
                  <a:tcPr anchor="ctr"/>
                </a:tc>
                <a:tc>
                  <a:txBody>
                    <a:bodyPr/>
                    <a:lstStyle/>
                    <a:p>
                      <a:r>
                        <a:rPr kumimoji="0" lang="en-US" sz="1400" b="1" i="0" kern="1200" dirty="0" smtClean="0">
                          <a:solidFill>
                            <a:schemeClr val="accent3">
                              <a:lumMod val="50000"/>
                            </a:schemeClr>
                          </a:solidFill>
                          <a:latin typeface="+mn-lt"/>
                          <a:ea typeface="+mn-ea"/>
                          <a:cs typeface="+mn-cs"/>
                        </a:rPr>
                        <a:t> I loved the way the campus felt when I set foot on it.</a:t>
                      </a:r>
                      <a:r>
                        <a:rPr lang="en-US" sz="1400" b="1" dirty="0" smtClean="0">
                          <a:solidFill>
                            <a:schemeClr val="accent3">
                              <a:lumMod val="50000"/>
                            </a:schemeClr>
                          </a:solidFill>
                        </a:rPr>
                        <a:t> </a:t>
                      </a:r>
                      <a:endParaRPr lang="en-US" sz="1400" b="1" dirty="0">
                        <a:solidFill>
                          <a:schemeClr val="accent3">
                            <a:lumMod val="50000"/>
                          </a:schemeClr>
                        </a:solidFill>
                      </a:endParaRPr>
                    </a:p>
                  </a:txBody>
                  <a:tcPr anchor="ctr"/>
                </a:tc>
              </a:tr>
            </a:tbl>
          </a:graphicData>
        </a:graphic>
      </p:graphicFrame>
    </p:spTree>
  </p:cSld>
  <p:clrMapOvr>
    <a:masterClrMapping/>
  </p:clrMapOvr>
  <p:transition spd="slow" advClick="0" advTm="6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2000"/>
                            </p:stCondLst>
                            <p:childTnLst>
                              <p:par>
                                <p:cTn id="14" presetID="25"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19" dur="1000" fill="hold"/>
                                        <p:tgtEl>
                                          <p:spTgt spid="13"/>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2209800"/>
          <a:ext cx="7696200" cy="2936240"/>
        </p:xfrm>
        <a:graphic>
          <a:graphicData uri="http://schemas.openxmlformats.org/drawingml/2006/table">
            <a:tbl>
              <a:tblPr firstRow="1" bandRow="1">
                <a:tableStyleId>{073A0DAA-6AF3-43AB-8588-CEC1D06C72B9}</a:tableStyleId>
              </a:tblPr>
              <a:tblGrid>
                <a:gridCol w="3848100"/>
                <a:gridCol w="38481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t>Bloomsburg University</a:t>
                      </a:r>
                      <a:endParaRPr lang="en-US" sz="1400" dirty="0" smtClean="0">
                        <a:solidFill>
                          <a:schemeClr val="bg1"/>
                        </a:solidFill>
                      </a:endParaRPr>
                    </a:p>
                  </a:txBody>
                  <a:tcPr/>
                </a:tc>
                <a:tc>
                  <a:txBody>
                    <a:bodyPr/>
                    <a:lstStyle/>
                    <a:p>
                      <a:r>
                        <a:rPr lang="en-US" sz="1400" b="1" dirty="0" smtClean="0"/>
                        <a:t> Rains too much. Advisor doesn't really care.</a:t>
                      </a:r>
                      <a:endParaRPr lang="en-US" sz="1400" b="1" dirty="0">
                        <a:solidFill>
                          <a:schemeClr val="bg1"/>
                        </a:solidFill>
                        <a:latin typeface="+mn-lt"/>
                      </a:endParaRPr>
                    </a:p>
                  </a:txBody>
                  <a:tcPr/>
                </a:tc>
              </a:tr>
              <a:tr h="370840">
                <a:tc>
                  <a:txBody>
                    <a:bodyPr/>
                    <a:lstStyle/>
                    <a:p>
                      <a:r>
                        <a:rPr lang="en-US" sz="1400" dirty="0" smtClean="0"/>
                        <a:t>Bloomsburg University</a:t>
                      </a:r>
                      <a:endParaRPr lang="en-US" sz="1400" dirty="0">
                        <a:solidFill>
                          <a:schemeClr val="bg1"/>
                        </a:solidFill>
                      </a:endParaRPr>
                    </a:p>
                  </a:txBody>
                  <a:tcPr/>
                </a:tc>
                <a:tc>
                  <a:txBody>
                    <a:bodyPr/>
                    <a:lstStyle/>
                    <a:p>
                      <a:r>
                        <a:rPr lang="en-US" sz="1400" b="1" dirty="0" smtClean="0"/>
                        <a:t>Having to pick classes. I wish they would assign them they are hard to get into, especially the education classes because there is so many people in that major</a:t>
                      </a:r>
                      <a:r>
                        <a:rPr lang="en-US" sz="1400" b="1" dirty="0" smtClean="0"/>
                        <a:t>.</a:t>
                      </a:r>
                      <a:endParaRPr lang="en-US" sz="1400" b="1" dirty="0">
                        <a:solidFill>
                          <a:schemeClr val="bg1"/>
                        </a:solidFill>
                        <a:latin typeface="+mn-lt"/>
                      </a:endParaRPr>
                    </a:p>
                  </a:txBody>
                  <a:tcPr/>
                </a:tc>
              </a:tr>
              <a:tr h="370840">
                <a:tc>
                  <a:txBody>
                    <a:bodyPr/>
                    <a:lstStyle/>
                    <a:p>
                      <a:r>
                        <a:rPr lang="en-US" sz="1400" dirty="0" smtClean="0"/>
                        <a:t>Marywood</a:t>
                      </a:r>
                      <a:r>
                        <a:rPr lang="en-US" sz="1400" baseline="0" dirty="0" smtClean="0"/>
                        <a:t> University</a:t>
                      </a:r>
                      <a:endParaRPr lang="en-US" sz="1400" dirty="0">
                        <a:solidFill>
                          <a:schemeClr val="bg1"/>
                        </a:solidFill>
                      </a:endParaRPr>
                    </a:p>
                  </a:txBody>
                  <a:tcPr/>
                </a:tc>
                <a:tc>
                  <a:txBody>
                    <a:bodyPr/>
                    <a:lstStyle/>
                    <a:p>
                      <a:r>
                        <a:rPr kumimoji="0" lang="en-US" sz="1400" b="1" kern="1200" dirty="0" smtClean="0"/>
                        <a:t> I wish it was a little bigger and had more things to do on weekends and wasn't a dry campus.</a:t>
                      </a:r>
                      <a:endParaRPr lang="en-US" sz="1400" b="1" dirty="0">
                        <a:solidFill>
                          <a:schemeClr val="bg1"/>
                        </a:solidFill>
                        <a:latin typeface="+mn-lt"/>
                      </a:endParaRPr>
                    </a:p>
                  </a:txBody>
                  <a:tcPr/>
                </a:tc>
              </a:tr>
              <a:tr h="370840">
                <a:tc>
                  <a:txBody>
                    <a:bodyPr/>
                    <a:lstStyle/>
                    <a:p>
                      <a:r>
                        <a:rPr lang="en-US" sz="1400" dirty="0" smtClean="0"/>
                        <a:t>Marywood University</a:t>
                      </a:r>
                      <a:endParaRPr lang="en-US" sz="1400" dirty="0">
                        <a:solidFill>
                          <a:schemeClr val="bg1"/>
                        </a:solidFill>
                      </a:endParaRPr>
                    </a:p>
                  </a:txBody>
                  <a:tcPr/>
                </a:tc>
                <a:tc>
                  <a:txBody>
                    <a:bodyPr/>
                    <a:lstStyle/>
                    <a:p>
                      <a:r>
                        <a:rPr kumimoji="0" lang="en-US" sz="1400" b="1" kern="1200" dirty="0" smtClean="0"/>
                        <a:t> The high tuition for such a small school</a:t>
                      </a:r>
                      <a:r>
                        <a:rPr lang="en-US" sz="1400" b="1" dirty="0" smtClean="0"/>
                        <a:t> </a:t>
                      </a:r>
                      <a:endParaRPr lang="en-US" sz="1400" b="1" dirty="0">
                        <a:solidFill>
                          <a:schemeClr val="bg1"/>
                        </a:solidFill>
                        <a:latin typeface="+mn-lt"/>
                      </a:endParaRPr>
                    </a:p>
                  </a:txBody>
                  <a:tcPr/>
                </a:tc>
              </a:tr>
            </a:tbl>
          </a:graphicData>
        </a:graphic>
      </p:graphicFrame>
      <p:sp>
        <p:nvSpPr>
          <p:cNvPr id="5" name="Rectangle 4"/>
          <p:cNvSpPr/>
          <p:nvPr/>
        </p:nvSpPr>
        <p:spPr>
          <a:xfrm>
            <a:off x="160643" y="0"/>
            <a:ext cx="7911140" cy="1446550"/>
          </a:xfrm>
          <a:prstGeom prst="rect">
            <a:avLst/>
          </a:prstGeom>
          <a:noFill/>
        </p:spPr>
        <p:txBody>
          <a:bodyPr wrap="none" lIns="91440" tIns="45720" rIns="91440" bIns="45720">
            <a:spAutoFit/>
          </a:bodyPr>
          <a:lstStyle/>
          <a:p>
            <a:pPr algn="ctr"/>
            <a:r>
              <a:rPr lang="en-US" sz="4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What are your dislikes about </a:t>
            </a:r>
          </a:p>
          <a:p>
            <a:pPr algn="ctr"/>
            <a:r>
              <a:rPr lang="en-US"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Bloomsburg/ your college?</a:t>
            </a:r>
            <a:endParaRPr lang="en-US" sz="4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1752600"/>
          <a:ext cx="7467600" cy="3479036"/>
        </p:xfrm>
        <a:graphic>
          <a:graphicData uri="http://schemas.openxmlformats.org/drawingml/2006/table">
            <a:tbl>
              <a:tblPr firstRow="1" bandRow="1">
                <a:tableStyleId>{3C2FFA5D-87B4-456A-9821-1D502468CF0F}</a:tableStyleId>
              </a:tblPr>
              <a:tblGrid>
                <a:gridCol w="3733800"/>
                <a:gridCol w="3733800"/>
              </a:tblGrid>
              <a:tr h="433194">
                <a:tc>
                  <a:txBody>
                    <a:bodyPr/>
                    <a:lstStyle/>
                    <a:p>
                      <a:r>
                        <a:rPr lang="en-US" sz="1400" dirty="0" smtClean="0">
                          <a:solidFill>
                            <a:schemeClr val="bg1"/>
                          </a:solidFill>
                          <a:latin typeface="+mn-lt"/>
                        </a:rPr>
                        <a:t>University</a:t>
                      </a:r>
                    </a:p>
                  </a:txBody>
                  <a:tcPr/>
                </a:tc>
                <a:tc>
                  <a:txBody>
                    <a:bodyPr/>
                    <a:lstStyle/>
                    <a:p>
                      <a:r>
                        <a:rPr lang="en-US" sz="1400" dirty="0" smtClean="0">
                          <a:solidFill>
                            <a:schemeClr val="bg1"/>
                          </a:solidFill>
                          <a:latin typeface="+mn-lt"/>
                        </a:rPr>
                        <a:t>Answer</a:t>
                      </a:r>
                      <a:endParaRPr lang="en-US" sz="1400" dirty="0">
                        <a:solidFill>
                          <a:schemeClr val="bg1"/>
                        </a:solidFill>
                        <a:latin typeface="+mn-lt"/>
                      </a:endParaRPr>
                    </a:p>
                  </a:txBody>
                  <a:tcPr/>
                </a:tc>
              </a:tr>
              <a:tr h="854519">
                <a:tc>
                  <a:txBody>
                    <a:bodyPr/>
                    <a:lstStyle/>
                    <a:p>
                      <a:r>
                        <a:rPr lang="en-US" sz="1400" dirty="0" smtClean="0">
                          <a:solidFill>
                            <a:schemeClr val="bg1"/>
                          </a:solidFill>
                          <a:latin typeface="+mn-lt"/>
                        </a:rPr>
                        <a:t>Bloomsburg University</a:t>
                      </a:r>
                    </a:p>
                  </a:txBody>
                  <a:tcPr/>
                </a:tc>
                <a:tc>
                  <a:txBody>
                    <a:bodyPr/>
                    <a:lstStyle/>
                    <a:p>
                      <a:r>
                        <a:rPr lang="en-US" sz="1400" b="1" dirty="0" smtClean="0">
                          <a:solidFill>
                            <a:schemeClr val="bg1"/>
                          </a:solidFill>
                          <a:latin typeface="+mn-lt"/>
                          <a:cs typeface="Arial" pitchFamily="34" charset="0"/>
                        </a:rPr>
                        <a:t>That you get to know your professors and you can go to them for help even if you are currently not in their class.</a:t>
                      </a:r>
                      <a:endParaRPr lang="en-US" sz="1400" b="0" dirty="0">
                        <a:solidFill>
                          <a:schemeClr val="bg1"/>
                        </a:solidFill>
                        <a:latin typeface="+mn-lt"/>
                      </a:endParaRPr>
                    </a:p>
                  </a:txBody>
                  <a:tcPr/>
                </a:tc>
              </a:tr>
              <a:tr h="854519">
                <a:tc>
                  <a:txBody>
                    <a:bodyPr/>
                    <a:lstStyle/>
                    <a:p>
                      <a:r>
                        <a:rPr lang="en-US" sz="1400" dirty="0" smtClean="0">
                          <a:solidFill>
                            <a:schemeClr val="bg1"/>
                          </a:solidFill>
                          <a:latin typeface="+mn-lt"/>
                        </a:rPr>
                        <a:t>Bloomsburg University</a:t>
                      </a:r>
                      <a:endParaRPr lang="en-US" sz="1400" dirty="0">
                        <a:solidFill>
                          <a:schemeClr val="bg1"/>
                        </a:solidFill>
                        <a:latin typeface="+mn-lt"/>
                      </a:endParaRPr>
                    </a:p>
                  </a:txBody>
                  <a:tcPr/>
                </a:tc>
                <a:tc>
                  <a:txBody>
                    <a:bodyPr/>
                    <a:lstStyle/>
                    <a:p>
                      <a:r>
                        <a:rPr lang="en-US" sz="1400" b="1" dirty="0" smtClean="0">
                          <a:solidFill>
                            <a:schemeClr val="accent3">
                              <a:lumMod val="50000"/>
                            </a:schemeClr>
                          </a:solidFill>
                          <a:latin typeface="+mn-lt"/>
                          <a:cs typeface="Arial" pitchFamily="34" charset="0"/>
                        </a:rPr>
                        <a:t>Independence, you are sort of on your own but not entirely, because you can still go home and see your parents.</a:t>
                      </a:r>
                      <a:endParaRPr lang="en-US" sz="1400" b="0" dirty="0">
                        <a:solidFill>
                          <a:schemeClr val="accent3">
                            <a:lumMod val="50000"/>
                          </a:schemeClr>
                        </a:solidFill>
                        <a:latin typeface="+mn-lt"/>
                      </a:endParaRPr>
                    </a:p>
                  </a:txBody>
                  <a:tcPr/>
                </a:tc>
              </a:tr>
              <a:tr h="605284">
                <a:tc>
                  <a:txBody>
                    <a:bodyPr/>
                    <a:lstStyle/>
                    <a:p>
                      <a:r>
                        <a:rPr lang="en-US" sz="1400" dirty="0" smtClean="0">
                          <a:solidFill>
                            <a:schemeClr val="bg1"/>
                          </a:solidFill>
                          <a:latin typeface="+mn-lt"/>
                        </a:rPr>
                        <a:t>Marywood</a:t>
                      </a:r>
                      <a:r>
                        <a:rPr lang="en-US" sz="1400" baseline="0" dirty="0" smtClean="0">
                          <a:solidFill>
                            <a:schemeClr val="bg1"/>
                          </a:solidFill>
                          <a:latin typeface="+mn-lt"/>
                        </a:rPr>
                        <a:t> University</a:t>
                      </a:r>
                      <a:endParaRPr lang="en-US" sz="140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I like that the people are really friendly and that there are a lot of things to do close by</a:t>
                      </a:r>
                      <a:r>
                        <a:rPr lang="en-US" sz="1400" dirty="0" smtClean="0">
                          <a:solidFill>
                            <a:schemeClr val="bg1"/>
                          </a:solidFill>
                          <a:latin typeface="+mn-lt"/>
                        </a:rPr>
                        <a:t> </a:t>
                      </a:r>
                      <a:endParaRPr lang="en-US" sz="1400" dirty="0">
                        <a:solidFill>
                          <a:schemeClr val="bg1"/>
                        </a:solidFill>
                        <a:latin typeface="+mn-lt"/>
                      </a:endParaRPr>
                    </a:p>
                  </a:txBody>
                  <a:tcPr/>
                </a:tc>
              </a:tr>
              <a:tr h="605284">
                <a:tc>
                  <a:txBody>
                    <a:bodyPr/>
                    <a:lstStyle/>
                    <a:p>
                      <a:r>
                        <a:rPr lang="en-US" sz="1400" dirty="0" smtClean="0">
                          <a:solidFill>
                            <a:schemeClr val="bg1"/>
                          </a:solidFill>
                          <a:latin typeface="+mn-lt"/>
                        </a:rPr>
                        <a:t>Marywood University</a:t>
                      </a:r>
                      <a:endParaRPr lang="en-US" sz="140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Everything. The food, the people, the classes, lacrosse is great, </a:t>
                      </a:r>
                      <a:r>
                        <a:rPr kumimoji="0" lang="en-US" sz="1400" b="1" i="0" kern="1200" dirty="0" smtClean="0">
                          <a:solidFill>
                            <a:schemeClr val="accent3">
                              <a:lumMod val="50000"/>
                            </a:schemeClr>
                          </a:solidFill>
                          <a:latin typeface="+mn-lt"/>
                          <a:ea typeface="+mn-ea"/>
                          <a:cs typeface="+mn-cs"/>
                        </a:rPr>
                        <a:t>the lifestyle is a dream.</a:t>
                      </a:r>
                      <a:r>
                        <a:rPr lang="en-US" sz="1400" b="1" dirty="0" smtClean="0">
                          <a:solidFill>
                            <a:schemeClr val="accent3">
                              <a:lumMod val="50000"/>
                            </a:schemeClr>
                          </a:solidFill>
                          <a:latin typeface="+mn-lt"/>
                        </a:rPr>
                        <a:t> </a:t>
                      </a:r>
                      <a:endParaRPr lang="en-US" sz="1400" b="1" dirty="0">
                        <a:solidFill>
                          <a:schemeClr val="accent3">
                            <a:lumMod val="50000"/>
                          </a:schemeClr>
                        </a:solidFill>
                        <a:latin typeface="+mn-lt"/>
                      </a:endParaRPr>
                    </a:p>
                  </a:txBody>
                  <a:tcPr/>
                </a:tc>
              </a:tr>
            </a:tbl>
          </a:graphicData>
        </a:graphic>
      </p:graphicFrame>
      <p:sp>
        <p:nvSpPr>
          <p:cNvPr id="6" name="Rectangle 5"/>
          <p:cNvSpPr/>
          <p:nvPr/>
        </p:nvSpPr>
        <p:spPr>
          <a:xfrm>
            <a:off x="-160503" y="0"/>
            <a:ext cx="8553431"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 are your likes about </a:t>
            </a:r>
          </a:p>
          <a:p>
            <a:pPr algn="ctr"/>
            <a:r>
              <a:rPr lang="en-US"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Bloomsburg/ your college?</a:t>
            </a:r>
            <a:endParaRPr lang="en-US"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9243" y="0"/>
            <a:ext cx="7713970" cy="144655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Why didn’t you go to the </a:t>
            </a:r>
          </a:p>
          <a:p>
            <a:pPr algn="ctr"/>
            <a:r>
              <a:rPr lang="en-US" sz="4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other schools you looked at?</a:t>
            </a:r>
            <a:endParaRPr lang="en-US" sz="4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aphicFrame>
        <p:nvGraphicFramePr>
          <p:cNvPr id="5" name="Table 4"/>
          <p:cNvGraphicFramePr>
            <a:graphicFrameLocks noGrp="1"/>
          </p:cNvGraphicFramePr>
          <p:nvPr/>
        </p:nvGraphicFramePr>
        <p:xfrm>
          <a:off x="228600" y="1524000"/>
          <a:ext cx="7772400" cy="4577080"/>
        </p:xfrm>
        <a:graphic>
          <a:graphicData uri="http://schemas.openxmlformats.org/drawingml/2006/table">
            <a:tbl>
              <a:tblPr firstRow="1" bandRow="1">
                <a:tableStyleId>{775DCB02-9BB8-47FD-8907-85C794F793BA}</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solidFill>
                            <a:schemeClr val="bg1"/>
                          </a:solidFill>
                        </a:rPr>
                        <a:t>Bloomsburg University</a:t>
                      </a:r>
                    </a:p>
                  </a:txBody>
                  <a:tcPr/>
                </a:tc>
                <a:tc>
                  <a:txBody>
                    <a:bodyPr/>
                    <a:lstStyle/>
                    <a:p>
                      <a:r>
                        <a:rPr lang="en-US" sz="1400" b="1" dirty="0" smtClean="0">
                          <a:solidFill>
                            <a:schemeClr val="bg1"/>
                          </a:solidFill>
                          <a:latin typeface="+mn-lt"/>
                          <a:cs typeface="Arial" pitchFamily="34" charset="0"/>
                        </a:rPr>
                        <a:t>Millersville University </a:t>
                      </a:r>
                      <a:r>
                        <a:rPr lang="en-US" sz="1400" b="1" dirty="0" smtClean="0">
                          <a:solidFill>
                            <a:schemeClr val="accent1">
                              <a:lumMod val="40000"/>
                              <a:lumOff val="60000"/>
                            </a:schemeClr>
                          </a:solidFill>
                          <a:latin typeface="+mn-lt"/>
                          <a:cs typeface="Arial" pitchFamily="34" charset="0"/>
                        </a:rPr>
                        <a:t>- too close to home</a:t>
                      </a:r>
                      <a:r>
                        <a:rPr lang="en-US" sz="1400" dirty="0" smtClean="0">
                          <a:solidFill>
                            <a:schemeClr val="bg1"/>
                          </a:solidFill>
                          <a:latin typeface="+mn-lt"/>
                          <a:cs typeface="Arial" pitchFamily="34" charset="0"/>
                        </a:rPr>
                        <a:t/>
                      </a:r>
                      <a:br>
                        <a:rPr lang="en-US" sz="1400" dirty="0" smtClean="0">
                          <a:solidFill>
                            <a:schemeClr val="bg1"/>
                          </a:solidFill>
                          <a:latin typeface="+mn-lt"/>
                          <a:cs typeface="Arial" pitchFamily="34" charset="0"/>
                        </a:rPr>
                      </a:br>
                      <a:r>
                        <a:rPr lang="en-US" sz="1400" b="1" dirty="0" smtClean="0">
                          <a:solidFill>
                            <a:schemeClr val="bg1"/>
                          </a:solidFill>
                          <a:latin typeface="+mn-lt"/>
                          <a:cs typeface="Arial" pitchFamily="34" charset="0"/>
                        </a:rPr>
                        <a:t>Shippensburg University - entire family lives there and they work on campus</a:t>
                      </a:r>
                      <a:r>
                        <a:rPr lang="en-US" sz="1400" dirty="0" smtClean="0">
                          <a:solidFill>
                            <a:schemeClr val="bg1"/>
                          </a:solidFill>
                          <a:latin typeface="+mn-lt"/>
                          <a:cs typeface="Arial" pitchFamily="34" charset="0"/>
                        </a:rPr>
                        <a:t/>
                      </a:r>
                      <a:br>
                        <a:rPr lang="en-US" sz="1400" dirty="0" smtClean="0">
                          <a:solidFill>
                            <a:schemeClr val="bg1"/>
                          </a:solidFill>
                          <a:latin typeface="+mn-lt"/>
                          <a:cs typeface="Arial" pitchFamily="34" charset="0"/>
                        </a:rPr>
                      </a:br>
                      <a:r>
                        <a:rPr lang="en-US" sz="1400" b="1" dirty="0" smtClean="0">
                          <a:solidFill>
                            <a:schemeClr val="bg1"/>
                          </a:solidFill>
                          <a:latin typeface="+mn-lt"/>
                          <a:cs typeface="Arial" pitchFamily="34" charset="0"/>
                        </a:rPr>
                        <a:t>Susquehanna University - not a good education program</a:t>
                      </a:r>
                      <a:r>
                        <a:rPr lang="en-US" sz="1400" dirty="0" smtClean="0">
                          <a:solidFill>
                            <a:schemeClr val="bg1"/>
                          </a:solidFill>
                          <a:latin typeface="+mn-lt"/>
                          <a:cs typeface="Arial" pitchFamily="34" charset="0"/>
                        </a:rPr>
                        <a:t> </a:t>
                      </a:r>
                      <a:br>
                        <a:rPr lang="en-US" sz="1400" dirty="0" smtClean="0">
                          <a:solidFill>
                            <a:schemeClr val="bg1"/>
                          </a:solidFill>
                          <a:latin typeface="+mn-lt"/>
                          <a:cs typeface="Arial" pitchFamily="34" charset="0"/>
                        </a:rPr>
                      </a:br>
                      <a:r>
                        <a:rPr lang="en-US" sz="1400" b="1" dirty="0" smtClean="0">
                          <a:solidFill>
                            <a:schemeClr val="bg1"/>
                          </a:solidFill>
                          <a:latin typeface="+mn-lt"/>
                          <a:cs typeface="Arial" pitchFamily="34" charset="0"/>
                        </a:rPr>
                        <a:t>Indiana University of Pennsylvania - too big</a:t>
                      </a:r>
                      <a:endParaRPr lang="en-US" sz="1400" b="0" dirty="0">
                        <a:solidFill>
                          <a:schemeClr val="bg1"/>
                        </a:solidFill>
                        <a:latin typeface="+mn-lt"/>
                      </a:endParaRPr>
                    </a:p>
                  </a:txBody>
                  <a:tcPr/>
                </a:tc>
              </a:tr>
              <a:tr h="370840">
                <a:tc>
                  <a:txBody>
                    <a:bodyPr/>
                    <a:lstStyle/>
                    <a:p>
                      <a:r>
                        <a:rPr lang="en-US" sz="1400" dirty="0" smtClean="0">
                          <a:solidFill>
                            <a:schemeClr val="bg1"/>
                          </a:solidFill>
                        </a:rPr>
                        <a:t>Bloomsburg University</a:t>
                      </a:r>
                      <a:endParaRPr lang="en-US" sz="1400" dirty="0">
                        <a:solidFill>
                          <a:schemeClr val="bg1"/>
                        </a:solidFill>
                      </a:endParaRPr>
                    </a:p>
                  </a:txBody>
                  <a:tcPr/>
                </a:tc>
                <a:tc>
                  <a:txBody>
                    <a:bodyPr/>
                    <a:lstStyle/>
                    <a:p>
                      <a:r>
                        <a:rPr lang="en-US" sz="1400" b="1" dirty="0" smtClean="0">
                          <a:solidFill>
                            <a:schemeClr val="bg1"/>
                          </a:solidFill>
                          <a:latin typeface="+mn-lt"/>
                          <a:cs typeface="Arial" pitchFamily="34" charset="0"/>
                        </a:rPr>
                        <a:t>West Chester University </a:t>
                      </a:r>
                      <a:r>
                        <a:rPr lang="en-US" sz="1400" b="1" dirty="0" smtClean="0">
                          <a:solidFill>
                            <a:schemeClr val="accent1">
                              <a:lumMod val="40000"/>
                              <a:lumOff val="60000"/>
                            </a:schemeClr>
                          </a:solidFill>
                          <a:latin typeface="+mn-lt"/>
                          <a:cs typeface="Arial" pitchFamily="34" charset="0"/>
                        </a:rPr>
                        <a:t>- too close to home </a:t>
                      </a:r>
                      <a:r>
                        <a:rPr lang="en-US" sz="1400" b="1" dirty="0" smtClean="0">
                          <a:solidFill>
                            <a:schemeClr val="bg1"/>
                          </a:solidFill>
                          <a:latin typeface="+mn-lt"/>
                          <a:cs typeface="Arial" pitchFamily="34" charset="0"/>
                        </a:rPr>
                        <a:t>(10 minutes away) and mom and dad work 5 minutes away.</a:t>
                      </a:r>
                    </a:p>
                    <a:p>
                      <a:r>
                        <a:rPr lang="en-US" sz="1400" b="1" dirty="0" smtClean="0">
                          <a:solidFill>
                            <a:schemeClr val="bg1"/>
                          </a:solidFill>
                          <a:latin typeface="+mn-lt"/>
                          <a:cs typeface="Arial" pitchFamily="34" charset="0"/>
                        </a:rPr>
                        <a:t>Kutztown University - Freshman year you had to live in a dorm that was all girls.</a:t>
                      </a:r>
                      <a:r>
                        <a:rPr lang="en-US" sz="1400" dirty="0" smtClean="0">
                          <a:solidFill>
                            <a:schemeClr val="bg1"/>
                          </a:solidFill>
                          <a:latin typeface="+mn-lt"/>
                          <a:cs typeface="Arial" pitchFamily="34" charset="0"/>
                        </a:rPr>
                        <a:t/>
                      </a:r>
                      <a:br>
                        <a:rPr lang="en-US" sz="1400" dirty="0" smtClean="0">
                          <a:solidFill>
                            <a:schemeClr val="bg1"/>
                          </a:solidFill>
                          <a:latin typeface="+mn-lt"/>
                          <a:cs typeface="Arial" pitchFamily="34" charset="0"/>
                        </a:rPr>
                      </a:br>
                      <a:endParaRPr lang="en-US" sz="1400" b="0" dirty="0">
                        <a:solidFill>
                          <a:schemeClr val="bg1"/>
                        </a:solidFill>
                        <a:latin typeface="+mn-lt"/>
                      </a:endParaRPr>
                    </a:p>
                  </a:txBody>
                  <a:tcPr/>
                </a:tc>
              </a:tr>
              <a:tr h="370840">
                <a:tc>
                  <a:txBody>
                    <a:bodyPr/>
                    <a:lstStyle/>
                    <a:p>
                      <a:r>
                        <a:rPr lang="en-US" sz="1400" dirty="0" smtClean="0">
                          <a:solidFill>
                            <a:schemeClr val="bg1"/>
                          </a:solidFill>
                        </a:rPr>
                        <a:t>Marywood</a:t>
                      </a:r>
                      <a:r>
                        <a:rPr lang="en-US" sz="1400" baseline="0" dirty="0" smtClean="0">
                          <a:solidFill>
                            <a:schemeClr val="bg1"/>
                          </a:solidFill>
                        </a:rPr>
                        <a:t>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Marywood is one of the only schools in the country to have a 5 year masters program for speech-path. and i liked the dorms and campus the best</a:t>
                      </a:r>
                      <a:r>
                        <a:rPr lang="en-US" sz="1400" dirty="0" smtClean="0">
                          <a:solidFill>
                            <a:schemeClr val="bg1"/>
                          </a:solidFill>
                          <a:latin typeface="+mn-lt"/>
                        </a:rPr>
                        <a:t> </a:t>
                      </a:r>
                      <a:endParaRPr lang="en-US" sz="1400" dirty="0">
                        <a:solidFill>
                          <a:schemeClr val="bg1"/>
                        </a:solidFill>
                        <a:latin typeface="+mn-lt"/>
                      </a:endParaRPr>
                    </a:p>
                  </a:txBody>
                  <a:tcPr/>
                </a:tc>
              </a:tr>
              <a:tr h="370840">
                <a:tc>
                  <a:txBody>
                    <a:bodyPr/>
                    <a:lstStyle/>
                    <a:p>
                      <a:r>
                        <a:rPr lang="en-US" sz="1400" dirty="0" smtClean="0">
                          <a:solidFill>
                            <a:schemeClr val="bg1"/>
                          </a:solidFill>
                        </a:rPr>
                        <a:t>Marywood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They didn't have the same feel as Marywood did.</a:t>
                      </a:r>
                      <a:r>
                        <a:rPr lang="en-US" sz="1400" dirty="0" smtClean="0">
                          <a:solidFill>
                            <a:schemeClr val="bg1"/>
                          </a:solidFill>
                          <a:latin typeface="+mn-lt"/>
                        </a:rPr>
                        <a:t> </a:t>
                      </a:r>
                      <a:endParaRPr lang="en-US" sz="1400" dirty="0">
                        <a:solidFill>
                          <a:schemeClr val="bg1"/>
                        </a:solidFill>
                        <a:latin typeface="+mn-lt"/>
                      </a:endParaRPr>
                    </a:p>
                  </a:txBody>
                  <a:tcPr/>
                </a:tc>
              </a:tr>
            </a:tbl>
          </a:graphicData>
        </a:graphic>
      </p:graphicFrame>
    </p:spTree>
  </p:cSld>
  <p:clrMapOvr>
    <a:masterClrMapping/>
  </p:clrMapOvr>
  <p:transition advClick="0" advTm="15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600" decel="100000"/>
                                        <p:tgtEl>
                                          <p:spTgt spid="4"/>
                                        </p:tgtEl>
                                      </p:cBhvr>
                                    </p:animEffect>
                                    <p:anim calcmode="lin" valueType="num">
                                      <p:cBhvr>
                                        <p:cTn id="8" dur="1600" decel="100000" fill="hold"/>
                                        <p:tgtEl>
                                          <p:spTgt spid="4"/>
                                        </p:tgtEl>
                                        <p:attrNameLst>
                                          <p:attrName>style.rotation</p:attrName>
                                        </p:attrNameLst>
                                      </p:cBhvr>
                                      <p:tavLst>
                                        <p:tav tm="0">
                                          <p:val>
                                            <p:fltVal val="-90"/>
                                          </p:val>
                                        </p:tav>
                                        <p:tav tm="100000">
                                          <p:val>
                                            <p:fltVal val="0"/>
                                          </p:val>
                                        </p:tav>
                                      </p:tavLst>
                                    </p:anim>
                                    <p:anim calcmode="lin" valueType="num">
                                      <p:cBhvr>
                                        <p:cTn id="9" dur="1600" decel="100000" fill="hold"/>
                                        <p:tgtEl>
                                          <p:spTgt spid="4"/>
                                        </p:tgtEl>
                                        <p:attrNameLst>
                                          <p:attrName>ppt_x</p:attrName>
                                        </p:attrNameLst>
                                      </p:cBhvr>
                                      <p:tavLst>
                                        <p:tav tm="0">
                                          <p:val>
                                            <p:strVal val="#ppt_x+0.4"/>
                                          </p:val>
                                        </p:tav>
                                        <p:tav tm="100000">
                                          <p:val>
                                            <p:strVal val="#ppt_x-0.05"/>
                                          </p:val>
                                        </p:tav>
                                      </p:tavLst>
                                    </p:anim>
                                    <p:anim calcmode="lin" valueType="num">
                                      <p:cBhvr>
                                        <p:cTn id="10" dur="1600" decel="100000" fill="hold"/>
                                        <p:tgtEl>
                                          <p:spTgt spid="4"/>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2000"/>
                            </p:stCondLst>
                            <p:childTnLst>
                              <p:par>
                                <p:cTn id="14" presetID="25"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831" y="0"/>
            <a:ext cx="8023350" cy="2308324"/>
          </a:xfrm>
          <a:prstGeom prst="rect">
            <a:avLst/>
          </a:prstGeom>
          <a:noFill/>
        </p:spPr>
        <p:txBody>
          <a:bodyPr wrap="none" lIns="91440" tIns="45720" rIns="91440" bIns="45720">
            <a:spAutoFit/>
          </a:bodyPr>
          <a:lstStyle/>
          <a:p>
            <a:pPr algn="ctr"/>
            <a:r>
              <a:rPr lang="en-US" sz="3600" b="1" spc="50" dirty="0" smtClean="0">
                <a:ln w="12700" cmpd="sng">
                  <a:solidFill>
                    <a:schemeClr val="tx1"/>
                  </a:solidFill>
                  <a:prstDash val="solid"/>
                </a:ln>
                <a:solidFill>
                  <a:schemeClr val="accent6">
                    <a:tint val="1000"/>
                  </a:schemeClr>
                </a:solidFill>
                <a:effectLst>
                  <a:outerShdw blurRad="50800" dist="38100" dir="8100000" algn="tr" rotWithShape="0">
                    <a:prstClr val="black">
                      <a:alpha val="40000"/>
                    </a:prstClr>
                  </a:outerShdw>
                </a:effectLst>
              </a:rPr>
              <a:t>Did you know anyone else going to </a:t>
            </a:r>
          </a:p>
          <a:p>
            <a:pPr algn="ctr"/>
            <a:r>
              <a:rPr lang="en-US" sz="3600" b="1" spc="50" dirty="0" smtClean="0">
                <a:ln w="12700" cmpd="sng">
                  <a:solidFill>
                    <a:schemeClr val="tx1"/>
                  </a:solidFill>
                  <a:prstDash val="solid"/>
                </a:ln>
                <a:solidFill>
                  <a:schemeClr val="accent6">
                    <a:tint val="1000"/>
                  </a:schemeClr>
                </a:solidFill>
                <a:effectLst>
                  <a:outerShdw blurRad="50800" dist="38100" dir="8100000" algn="tr" rotWithShape="0">
                    <a:prstClr val="black">
                      <a:alpha val="40000"/>
                    </a:prstClr>
                  </a:outerShdw>
                </a:effectLst>
              </a:rPr>
              <a:t>Bloomsburg/your school?</a:t>
            </a:r>
          </a:p>
          <a:p>
            <a:pPr algn="ctr"/>
            <a:r>
              <a:rPr lang="en-US" sz="3600" b="1" spc="50" dirty="0" smtClean="0">
                <a:ln w="12700" cmpd="sng">
                  <a:solidFill>
                    <a:schemeClr val="tx1"/>
                  </a:solidFill>
                  <a:prstDash val="solid"/>
                </a:ln>
                <a:solidFill>
                  <a:schemeClr val="accent6">
                    <a:tint val="1000"/>
                  </a:schemeClr>
                </a:solidFill>
                <a:effectLst>
                  <a:outerShdw blurRad="50800" dist="38100" dir="8100000" algn="tr" rotWithShape="0">
                    <a:prstClr val="black">
                      <a:alpha val="40000"/>
                    </a:prstClr>
                  </a:outerShdw>
                </a:effectLst>
              </a:rPr>
              <a:t>If so did it help with the </a:t>
            </a:r>
          </a:p>
          <a:p>
            <a:pPr algn="ctr"/>
            <a:r>
              <a:rPr lang="en-US" sz="3600" b="1" spc="50" dirty="0" smtClean="0">
                <a:ln w="12700" cmpd="sng">
                  <a:solidFill>
                    <a:schemeClr val="tx1"/>
                  </a:solidFill>
                  <a:prstDash val="solid"/>
                </a:ln>
                <a:solidFill>
                  <a:schemeClr val="accent6">
                    <a:tint val="1000"/>
                  </a:schemeClr>
                </a:solidFill>
                <a:effectLst>
                  <a:outerShdw blurRad="50800" dist="38100" dir="8100000" algn="tr" rotWithShape="0">
                    <a:prstClr val="black">
                      <a:alpha val="40000"/>
                    </a:prstClr>
                  </a:outerShdw>
                </a:effectLst>
              </a:rPr>
              <a:t>transition of going to college?</a:t>
            </a:r>
            <a:endParaRPr lang="en-US" sz="3600" b="1" spc="50" dirty="0">
              <a:ln w="12700" cmpd="sng">
                <a:solidFill>
                  <a:schemeClr val="tx1"/>
                </a:solidFill>
                <a:prstDash val="solid"/>
              </a:ln>
              <a:solidFill>
                <a:schemeClr val="accent6">
                  <a:tint val="1000"/>
                </a:schemeClr>
              </a:solidFill>
              <a:effectLst>
                <a:outerShdw blurRad="50800" dist="38100" dir="8100000" algn="tr" rotWithShape="0">
                  <a:prstClr val="black">
                    <a:alpha val="40000"/>
                  </a:prstClr>
                </a:outerShdw>
              </a:effectLst>
            </a:endParaRPr>
          </a:p>
        </p:txBody>
      </p:sp>
      <p:graphicFrame>
        <p:nvGraphicFramePr>
          <p:cNvPr id="4" name="Table 3"/>
          <p:cNvGraphicFramePr>
            <a:graphicFrameLocks noGrp="1"/>
          </p:cNvGraphicFramePr>
          <p:nvPr/>
        </p:nvGraphicFramePr>
        <p:xfrm>
          <a:off x="0" y="2667000"/>
          <a:ext cx="8077200" cy="3296920"/>
        </p:xfrm>
        <a:graphic>
          <a:graphicData uri="http://schemas.openxmlformats.org/drawingml/2006/table">
            <a:tbl>
              <a:tblPr firstRow="1" bandRow="1">
                <a:tableStyleId>{8EC20E35-A176-4012-BC5E-935CFFF8708E}</a:tableStyleId>
              </a:tblPr>
              <a:tblGrid>
                <a:gridCol w="4038600"/>
                <a:gridCol w="40386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t>Bloomsburg University</a:t>
                      </a:r>
                      <a:endParaRPr lang="en-US" sz="1400" b="0" dirty="0" smtClean="0">
                        <a:solidFill>
                          <a:schemeClr val="bg1"/>
                        </a:solidFill>
                        <a:latin typeface="+mn-lt"/>
                      </a:endParaRPr>
                    </a:p>
                  </a:txBody>
                  <a:tcPr/>
                </a:tc>
                <a:tc>
                  <a:txBody>
                    <a:bodyPr/>
                    <a:lstStyle/>
                    <a:p>
                      <a:r>
                        <a:rPr lang="en-US" sz="1400" b="1" dirty="0" smtClean="0"/>
                        <a:t>I do know people that come here but that didn't influence me.</a:t>
                      </a:r>
                      <a:endParaRPr lang="en-US" sz="1400" b="1" dirty="0">
                        <a:solidFill>
                          <a:schemeClr val="bg1"/>
                        </a:solidFill>
                        <a:latin typeface="+mn-lt"/>
                      </a:endParaRPr>
                    </a:p>
                  </a:txBody>
                  <a:tcPr/>
                </a:tc>
              </a:tr>
              <a:tr h="370840">
                <a:tc>
                  <a:txBody>
                    <a:bodyPr/>
                    <a:lstStyle/>
                    <a:p>
                      <a:r>
                        <a:rPr lang="en-US" sz="1400" dirty="0" smtClean="0"/>
                        <a:t>Bloomsburg University</a:t>
                      </a:r>
                      <a:endParaRPr lang="en-US" sz="1400" b="0" dirty="0">
                        <a:solidFill>
                          <a:schemeClr val="bg1"/>
                        </a:solidFill>
                        <a:latin typeface="+mn-lt"/>
                      </a:endParaRPr>
                    </a:p>
                  </a:txBody>
                  <a:tcPr/>
                </a:tc>
                <a:tc>
                  <a:txBody>
                    <a:bodyPr/>
                    <a:lstStyle/>
                    <a:p>
                      <a:r>
                        <a:rPr lang="en-US" sz="1400" b="1" dirty="0" smtClean="0"/>
                        <a:t>Dad's friends son and one girl from my school but I don't really talk to them.</a:t>
                      </a:r>
                      <a:endParaRPr lang="en-US" sz="1400" b="1" dirty="0">
                        <a:solidFill>
                          <a:schemeClr val="bg1"/>
                        </a:solidFill>
                        <a:latin typeface="+mn-lt"/>
                      </a:endParaRPr>
                    </a:p>
                  </a:txBody>
                  <a:tcPr/>
                </a:tc>
              </a:tr>
              <a:tr h="370840">
                <a:tc>
                  <a:txBody>
                    <a:bodyPr/>
                    <a:lstStyle/>
                    <a:p>
                      <a:r>
                        <a:rPr lang="en-US" sz="1400" dirty="0" smtClean="0"/>
                        <a:t>Marywood</a:t>
                      </a:r>
                      <a:r>
                        <a:rPr lang="en-US" sz="1400" baseline="0" dirty="0" smtClean="0"/>
                        <a:t> University</a:t>
                      </a:r>
                      <a:endParaRPr lang="en-US" sz="1400" b="0" dirty="0">
                        <a:solidFill>
                          <a:schemeClr val="bg1"/>
                        </a:solidFill>
                        <a:latin typeface="+mn-lt"/>
                      </a:endParaRPr>
                    </a:p>
                  </a:txBody>
                  <a:tcPr/>
                </a:tc>
                <a:tc>
                  <a:txBody>
                    <a:bodyPr/>
                    <a:lstStyle/>
                    <a:p>
                      <a:r>
                        <a:rPr kumimoji="0" lang="en-US" sz="1400" kern="1200" dirty="0" smtClean="0"/>
                        <a:t>When </a:t>
                      </a:r>
                      <a:r>
                        <a:rPr kumimoji="0" lang="en-US" sz="1400" kern="1200" dirty="0" smtClean="0"/>
                        <a:t>I</a:t>
                      </a:r>
                      <a:r>
                        <a:rPr kumimoji="0" lang="en-US" sz="1400" kern="1200" baseline="0" dirty="0" smtClean="0"/>
                        <a:t> </a:t>
                      </a:r>
                      <a:r>
                        <a:rPr kumimoji="0" lang="en-US" sz="1400" kern="1200" dirty="0" smtClean="0"/>
                        <a:t>went to an open house for Marywood during high school I met some people who lived near Howell and started to become friendly with them and that helped me decide</a:t>
                      </a:r>
                      <a:r>
                        <a:rPr lang="en-US" sz="1400" dirty="0" smtClean="0"/>
                        <a:t> </a:t>
                      </a:r>
                      <a:endParaRPr lang="en-US" sz="1400" b="0" dirty="0">
                        <a:solidFill>
                          <a:schemeClr val="bg1"/>
                        </a:solidFill>
                        <a:latin typeface="+mn-lt"/>
                      </a:endParaRPr>
                    </a:p>
                  </a:txBody>
                  <a:tcPr/>
                </a:tc>
              </a:tr>
              <a:tr h="370840">
                <a:tc>
                  <a:txBody>
                    <a:bodyPr/>
                    <a:lstStyle/>
                    <a:p>
                      <a:r>
                        <a:rPr lang="en-US" sz="1400" dirty="0" smtClean="0"/>
                        <a:t>Marywood University</a:t>
                      </a:r>
                      <a:endParaRPr lang="en-US" sz="1400" b="0" dirty="0">
                        <a:solidFill>
                          <a:schemeClr val="bg1"/>
                        </a:solidFill>
                        <a:latin typeface="+mn-lt"/>
                      </a:endParaRPr>
                    </a:p>
                  </a:txBody>
                  <a:tcPr/>
                </a:tc>
                <a:tc>
                  <a:txBody>
                    <a:bodyPr/>
                    <a:lstStyle/>
                    <a:p>
                      <a:r>
                        <a:rPr kumimoji="0" lang="en-US" sz="1400" kern="1200" dirty="0" smtClean="0"/>
                        <a:t> </a:t>
                      </a:r>
                      <a:r>
                        <a:rPr kumimoji="0" lang="en-US" sz="1400" b="1" kern="1200" dirty="0" smtClean="0"/>
                        <a:t>I did know someone but not that well, but I met my roommate at orientation and we requested to be roommates and hit it off and have been like brothers ever since. </a:t>
                      </a:r>
                      <a:r>
                        <a:rPr lang="en-US" sz="1400" dirty="0" smtClean="0"/>
                        <a:t> </a:t>
                      </a:r>
                      <a:endParaRPr lang="en-US" sz="1400" b="0" dirty="0">
                        <a:solidFill>
                          <a:schemeClr val="bg1"/>
                        </a:solidFill>
                        <a:latin typeface="+mn-lt"/>
                      </a:endParaRPr>
                    </a:p>
                  </a:txBody>
                  <a:tcPr/>
                </a:tc>
              </a:tr>
            </a:tbl>
          </a:graphicData>
        </a:graphic>
      </p:graphicFrame>
    </p:spTree>
  </p:cSld>
  <p:clrMapOvr>
    <a:masterClrMapping/>
  </p:clrMapOvr>
  <p:transition advClick="0" advTm="1500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3"/>
                                        </p:tgtEl>
                                        <p:attrNameLst>
                                          <p:attrName>ppt_w</p:attrName>
                                        </p:attrNameLst>
                                      </p:cBhvr>
                                      <p:tavLst>
                                        <p:tav tm="0">
                                          <p:val>
                                            <p:strVal val="#ppt_w*.05"/>
                                          </p:val>
                                        </p:tav>
                                        <p:tav tm="100000">
                                          <p:val>
                                            <p:strVal val="#ppt_w"/>
                                          </p:val>
                                        </p:tav>
                                      </p:tavLst>
                                    </p:anim>
                                    <p:anim calcmode="lin" valueType="num">
                                      <p:cBhvr>
                                        <p:cTn id="10" dur="2000" fill="hold"/>
                                        <p:tgtEl>
                                          <p:spTgt spid="3"/>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3"/>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3"/>
                                        </p:tgtEl>
                                      </p:cBhvr>
                                    </p:animEffect>
                                  </p:childTnLst>
                                </p:cTn>
                              </p:par>
                            </p:childTnLst>
                          </p:cTn>
                        </p:par>
                        <p:par>
                          <p:cTn id="15" fill="hold">
                            <p:stCondLst>
                              <p:cond delay="2000"/>
                            </p:stCondLst>
                            <p:childTnLst>
                              <p:par>
                                <p:cTn id="16" presetID="25"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1" dur="1000" fill="hold"/>
                                        <p:tgtEl>
                                          <p:spTgt spid="4"/>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514" y="0"/>
            <a:ext cx="7661456" cy="1200329"/>
          </a:xfrm>
          <a:prstGeom prst="rect">
            <a:avLst/>
          </a:prstGeom>
          <a:noFill/>
        </p:spPr>
        <p:txBody>
          <a:bodyPr wrap="none" lIns="91440" tIns="45720" rIns="91440" bIns="45720">
            <a:spAutoFit/>
          </a:bodyPr>
          <a:lstStyle/>
          <a:p>
            <a:pPr algn="ctr"/>
            <a:r>
              <a:rPr lang="en-US" sz="3600" b="1" cap="all" dirty="0" smtClean="0">
                <a:ln w="9000" cmpd="sng">
                  <a:solidFill>
                    <a:schemeClr val="accent2">
                      <a:lumMod val="60000"/>
                      <a:lumOff val="40000"/>
                    </a:schemeClr>
                  </a:solidFill>
                  <a:prstDash val="solid"/>
                </a:ln>
                <a:solidFill>
                  <a:schemeClr val="accent2">
                    <a:lumMod val="40000"/>
                    <a:lumOff val="60000"/>
                  </a:schemeClr>
                </a:solidFill>
                <a:effectLst>
                  <a:reflection blurRad="12700" stA="28000" endPos="45000" dist="1000" dir="5400000" sy="-100000" algn="bl" rotWithShape="0"/>
                </a:effectLst>
              </a:rPr>
              <a:t>If you could would you go to </a:t>
            </a:r>
          </a:p>
          <a:p>
            <a:pPr algn="ctr"/>
            <a:r>
              <a:rPr lang="en-US" sz="3600" b="1" cap="all" dirty="0" smtClean="0">
                <a:ln w="9000" cmpd="sng">
                  <a:solidFill>
                    <a:schemeClr val="accent2">
                      <a:lumMod val="60000"/>
                      <a:lumOff val="40000"/>
                    </a:schemeClr>
                  </a:solidFill>
                  <a:prstDash val="solid"/>
                </a:ln>
                <a:solidFill>
                  <a:schemeClr val="accent2">
                    <a:lumMod val="40000"/>
                    <a:lumOff val="60000"/>
                  </a:schemeClr>
                </a:solidFill>
                <a:effectLst>
                  <a:reflection blurRad="12700" stA="28000" endPos="45000" dist="1000" dir="5400000" sy="-100000" algn="bl" rotWithShape="0"/>
                </a:effectLst>
              </a:rPr>
              <a:t>another college and why?</a:t>
            </a:r>
          </a:p>
        </p:txBody>
      </p:sp>
      <p:graphicFrame>
        <p:nvGraphicFramePr>
          <p:cNvPr id="3" name="Table 2"/>
          <p:cNvGraphicFramePr>
            <a:graphicFrameLocks noGrp="1"/>
          </p:cNvGraphicFramePr>
          <p:nvPr/>
        </p:nvGraphicFramePr>
        <p:xfrm>
          <a:off x="228600" y="1828800"/>
          <a:ext cx="7772400" cy="3215640"/>
        </p:xfrm>
        <a:graphic>
          <a:graphicData uri="http://schemas.openxmlformats.org/drawingml/2006/table">
            <a:tbl>
              <a:tblPr firstRow="1" bandRow="1">
                <a:tableStyleId>{5C22544A-7EE6-4342-B048-85BDC9FD1C3A}</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t>Bloomsburg University</a:t>
                      </a:r>
                      <a:endParaRPr lang="en-US" sz="1400" dirty="0" smtClean="0">
                        <a:solidFill>
                          <a:schemeClr val="bg1"/>
                        </a:solidFill>
                      </a:endParaRPr>
                    </a:p>
                  </a:txBody>
                  <a:tcPr/>
                </a:tc>
                <a:tc>
                  <a:txBody>
                    <a:bodyPr/>
                    <a:lstStyle/>
                    <a:p>
                      <a:r>
                        <a:rPr lang="en-US" sz="1400" b="1" dirty="0" smtClean="0">
                          <a:solidFill>
                            <a:schemeClr val="accent6">
                              <a:lumMod val="60000"/>
                              <a:lumOff val="40000"/>
                            </a:schemeClr>
                          </a:solidFill>
                        </a:rPr>
                        <a:t>No, I love it here and I would never switch!</a:t>
                      </a:r>
                      <a:endParaRPr lang="en-US" sz="1400" b="1" dirty="0">
                        <a:solidFill>
                          <a:schemeClr val="accent6">
                            <a:lumMod val="60000"/>
                            <a:lumOff val="40000"/>
                          </a:schemeClr>
                        </a:solidFill>
                        <a:latin typeface="+mn-lt"/>
                      </a:endParaRPr>
                    </a:p>
                  </a:txBody>
                  <a:tcPr/>
                </a:tc>
              </a:tr>
              <a:tr h="370840">
                <a:tc>
                  <a:txBody>
                    <a:bodyPr/>
                    <a:lstStyle/>
                    <a:p>
                      <a:r>
                        <a:rPr lang="en-US" sz="1400" dirty="0" smtClean="0"/>
                        <a:t>Bloomsburg University</a:t>
                      </a:r>
                      <a:endParaRPr lang="en-US" sz="1400" dirty="0">
                        <a:solidFill>
                          <a:schemeClr val="bg1"/>
                        </a:solidFill>
                      </a:endParaRPr>
                    </a:p>
                  </a:txBody>
                  <a:tcPr/>
                </a:tc>
                <a:tc>
                  <a:txBody>
                    <a:bodyPr/>
                    <a:lstStyle/>
                    <a:p>
                      <a:r>
                        <a:rPr lang="en-US" sz="1400" b="1" dirty="0" smtClean="0">
                          <a:solidFill>
                            <a:schemeClr val="accent6">
                              <a:lumMod val="60000"/>
                              <a:lumOff val="40000"/>
                            </a:schemeClr>
                          </a:solidFill>
                        </a:rPr>
                        <a:t>No, because I have friends here and it doesn't cost a lot and it is perfect distance from home.</a:t>
                      </a:r>
                      <a:br>
                        <a:rPr lang="en-US" sz="1400" b="1" dirty="0" smtClean="0">
                          <a:solidFill>
                            <a:schemeClr val="accent6">
                              <a:lumMod val="60000"/>
                              <a:lumOff val="40000"/>
                            </a:schemeClr>
                          </a:solidFill>
                        </a:rPr>
                      </a:br>
                      <a:endParaRPr lang="en-US" sz="1400" b="1" dirty="0">
                        <a:solidFill>
                          <a:schemeClr val="accent6">
                            <a:lumMod val="60000"/>
                            <a:lumOff val="40000"/>
                          </a:schemeClr>
                        </a:solidFill>
                        <a:latin typeface="+mn-lt"/>
                      </a:endParaRPr>
                    </a:p>
                  </a:txBody>
                  <a:tcPr/>
                </a:tc>
              </a:tr>
              <a:tr h="370840">
                <a:tc>
                  <a:txBody>
                    <a:bodyPr/>
                    <a:lstStyle/>
                    <a:p>
                      <a:r>
                        <a:rPr lang="en-US" sz="1400" dirty="0" smtClean="0"/>
                        <a:t>Marywood</a:t>
                      </a:r>
                      <a:r>
                        <a:rPr lang="en-US" sz="1400" baseline="0" dirty="0" smtClean="0"/>
                        <a:t> University</a:t>
                      </a:r>
                      <a:endParaRPr lang="en-US" sz="1400" dirty="0">
                        <a:solidFill>
                          <a:schemeClr val="bg1"/>
                        </a:solidFill>
                      </a:endParaRPr>
                    </a:p>
                  </a:txBody>
                  <a:tcPr/>
                </a:tc>
                <a:tc>
                  <a:txBody>
                    <a:bodyPr/>
                    <a:lstStyle/>
                    <a:p>
                      <a:r>
                        <a:rPr kumimoji="0" lang="en-US" sz="1400" b="1" kern="1200" dirty="0" smtClean="0">
                          <a:solidFill>
                            <a:schemeClr val="accent6">
                              <a:lumMod val="60000"/>
                              <a:lumOff val="40000"/>
                            </a:schemeClr>
                          </a:solidFill>
                        </a:rPr>
                        <a:t>No because</a:t>
                      </a:r>
                      <a:r>
                        <a:rPr kumimoji="0" lang="en-US" sz="1400" b="1" kern="1200" baseline="0" dirty="0" smtClean="0">
                          <a:solidFill>
                            <a:schemeClr val="accent6">
                              <a:lumMod val="60000"/>
                              <a:lumOff val="40000"/>
                            </a:schemeClr>
                          </a:solidFill>
                        </a:rPr>
                        <a:t> I</a:t>
                      </a:r>
                      <a:r>
                        <a:rPr kumimoji="0" lang="en-US" sz="1400" b="1" kern="1200" dirty="0" smtClean="0">
                          <a:solidFill>
                            <a:schemeClr val="accent6">
                              <a:lumMod val="60000"/>
                              <a:lumOff val="40000"/>
                            </a:schemeClr>
                          </a:solidFill>
                        </a:rPr>
                        <a:t> would not want to start over</a:t>
                      </a:r>
                      <a:r>
                        <a:rPr lang="en-US" sz="1400" b="1" dirty="0" smtClean="0">
                          <a:solidFill>
                            <a:schemeClr val="accent6">
                              <a:lumMod val="60000"/>
                              <a:lumOff val="40000"/>
                            </a:schemeClr>
                          </a:solidFill>
                        </a:rPr>
                        <a:t> </a:t>
                      </a:r>
                      <a:endParaRPr lang="en-US" sz="1400" b="1" dirty="0">
                        <a:solidFill>
                          <a:schemeClr val="accent6">
                            <a:lumMod val="60000"/>
                            <a:lumOff val="40000"/>
                          </a:schemeClr>
                        </a:solidFill>
                        <a:latin typeface="+mn-lt"/>
                      </a:endParaRPr>
                    </a:p>
                  </a:txBody>
                  <a:tcPr/>
                </a:tc>
              </a:tr>
              <a:tr h="370840">
                <a:tc>
                  <a:txBody>
                    <a:bodyPr/>
                    <a:lstStyle/>
                    <a:p>
                      <a:r>
                        <a:rPr lang="en-US" sz="1400" dirty="0" smtClean="0"/>
                        <a:t>Marywood University</a:t>
                      </a:r>
                      <a:endParaRPr lang="en-US" sz="1400" dirty="0">
                        <a:solidFill>
                          <a:schemeClr val="bg1"/>
                        </a:solidFill>
                      </a:endParaRPr>
                    </a:p>
                  </a:txBody>
                  <a:tcPr/>
                </a:tc>
                <a:tc>
                  <a:txBody>
                    <a:bodyPr/>
                    <a:lstStyle/>
                    <a:p>
                      <a:r>
                        <a:rPr kumimoji="0" lang="en-US" sz="1400" kern="1200" dirty="0" smtClean="0"/>
                        <a:t>Probably, Somewhere a little closer to home, maybe Richard Stockton College, Kean, or Montclair. Only because it would be easier to travel whenever I wanted home, my brother could come up and see me whenever.</a:t>
                      </a:r>
                      <a:r>
                        <a:rPr lang="en-US" sz="1400" dirty="0" smtClean="0"/>
                        <a:t> </a:t>
                      </a:r>
                      <a:endParaRPr lang="en-US" sz="1400" b="0" dirty="0">
                        <a:solidFill>
                          <a:schemeClr val="bg1"/>
                        </a:solidFill>
                        <a:latin typeface="+mn-lt"/>
                      </a:endParaRPr>
                    </a:p>
                  </a:txBody>
                  <a:tcPr/>
                </a:tc>
              </a:tr>
            </a:tbl>
          </a:graphicData>
        </a:graphic>
      </p:graphicFrame>
    </p:spTree>
  </p:cSld>
  <p:clrMapOvr>
    <a:masterClrMapping/>
  </p:clrMapOvr>
  <p:transition advClick="0" advTm="15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2000"/>
                            </p:stCondLst>
                            <p:childTnLst>
                              <p:par>
                                <p:cTn id="14" presetID="25"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3986" y="0"/>
            <a:ext cx="5396028"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Similarities and </a:t>
            </a:r>
            <a:endPar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Differences </a:t>
            </a:r>
            <a:endPar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Box 6"/>
          <p:cNvSpPr txBox="1"/>
          <p:nvPr/>
        </p:nvSpPr>
        <p:spPr>
          <a:xfrm>
            <a:off x="228600" y="1905000"/>
            <a:ext cx="7848600" cy="3416320"/>
          </a:xfrm>
          <a:prstGeom prst="rect">
            <a:avLst/>
          </a:prstGeom>
          <a:noFill/>
        </p:spPr>
        <p:txBody>
          <a:bodyPr wrap="square" rtlCol="0">
            <a:spAutoFit/>
          </a:bodyPr>
          <a:lstStyle/>
          <a:p>
            <a:r>
              <a:rPr lang="en-US" b="1" dirty="0" smtClean="0"/>
              <a:t>Within my </a:t>
            </a:r>
            <a:r>
              <a:rPr lang="en-US" b="1" dirty="0" smtClean="0"/>
              <a:t>interviews, </a:t>
            </a:r>
            <a:r>
              <a:rPr lang="en-US" b="1" dirty="0" smtClean="0"/>
              <a:t>I noticed that they all basically went for similar reasons.  Whether it was due to the campus itself or the major they were in each student picked their college for </a:t>
            </a:r>
            <a:r>
              <a:rPr lang="en-US" b="1" dirty="0" smtClean="0"/>
              <a:t>very </a:t>
            </a:r>
            <a:r>
              <a:rPr lang="en-US" b="1" dirty="0" smtClean="0"/>
              <a:t>similar reasons. </a:t>
            </a:r>
            <a:r>
              <a:rPr lang="en-US" b="1" dirty="0" smtClean="0"/>
              <a:t>I </a:t>
            </a:r>
            <a:r>
              <a:rPr lang="en-US" b="1" dirty="0" smtClean="0"/>
              <a:t>also noticed that most students didn’t want to switch schools if they had the choice. </a:t>
            </a:r>
            <a:r>
              <a:rPr lang="en-US" b="1" dirty="0" smtClean="0"/>
              <a:t>One student stated that she loved her school, and that she would never switch!  This tells me that not only did she pick the school she went to based on the look of it, but she made sure that she would never have had a “what if” moment about picking her college. </a:t>
            </a:r>
            <a:r>
              <a:rPr lang="en-US" b="1" dirty="0" smtClean="0"/>
              <a:t>Only one interviewee </a:t>
            </a:r>
            <a:r>
              <a:rPr lang="en-US" b="1" dirty="0" smtClean="0"/>
              <a:t>did, </a:t>
            </a:r>
            <a:r>
              <a:rPr lang="en-US" b="1" dirty="0" smtClean="0"/>
              <a:t>and it was because they wanted to be closer to home</a:t>
            </a:r>
            <a:r>
              <a:rPr lang="en-US" b="1" dirty="0" smtClean="0"/>
              <a:t>.  These similarities and differences show that even though every college has their own culture, the cultures do not differ to an extreme extent.  </a:t>
            </a:r>
            <a:endParaRPr lang="en-US" b="1" dirty="0"/>
          </a:p>
        </p:txBody>
      </p:sp>
      <p:sp>
        <p:nvSpPr>
          <p:cNvPr id="6" name="Rectangle 5"/>
          <p:cNvSpPr/>
          <p:nvPr/>
        </p:nvSpPr>
        <p:spPr>
          <a:xfrm>
            <a:off x="0" y="6488668"/>
            <a:ext cx="1140056" cy="369332"/>
          </a:xfrm>
          <a:prstGeom prst="rect">
            <a:avLst/>
          </a:prstGeom>
        </p:spPr>
        <p:txBody>
          <a:bodyPr wrap="none">
            <a:spAutoFit/>
          </a:bodyPr>
          <a:lstStyle/>
          <a:p>
            <a:r>
              <a:rPr lang="en-US" dirty="0" smtClean="0"/>
              <a:t>INterpret</a:t>
            </a:r>
            <a:endParaRPr lang="en-US" dirty="0"/>
          </a:p>
        </p:txBody>
      </p:sp>
    </p:spTree>
  </p:cSld>
  <p:clrMapOvr>
    <a:masterClrMapping/>
  </p:clrMapOvr>
  <p:transition spd="slow" advClick="0" advTm="20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par>
                          <p:cTn id="12" fill="hold">
                            <p:stCondLst>
                              <p:cond delay="500"/>
                            </p:stCondLst>
                            <p:childTnLst>
                              <p:par>
                                <p:cTn id="13" presetID="54" presetClass="entr" presetSubtype="0" accel="10000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2000" fill="hold"/>
                                        <p:tgtEl>
                                          <p:spTgt spid="7"/>
                                        </p:tgtEl>
                                        <p:attrNameLst>
                                          <p:attrName>ppt_w</p:attrName>
                                        </p:attrNameLst>
                                      </p:cBhvr>
                                      <p:tavLst>
                                        <p:tav tm="0">
                                          <p:val>
                                            <p:strVal val="#ppt_w*0.05"/>
                                          </p:val>
                                        </p:tav>
                                        <p:tav tm="100000">
                                          <p:val>
                                            <p:strVal val="#ppt_w"/>
                                          </p:val>
                                        </p:tav>
                                      </p:tavLst>
                                    </p:anim>
                                    <p:anim calcmode="lin" valueType="num">
                                      <p:cBhvr>
                                        <p:cTn id="16" dur="2000" fill="hold"/>
                                        <p:tgtEl>
                                          <p:spTgt spid="7"/>
                                        </p:tgtEl>
                                        <p:attrNameLst>
                                          <p:attrName>ppt_h</p:attrName>
                                        </p:attrNameLst>
                                      </p:cBhvr>
                                      <p:tavLst>
                                        <p:tav tm="0">
                                          <p:val>
                                            <p:strVal val="#ppt_h"/>
                                          </p:val>
                                        </p:tav>
                                        <p:tav tm="100000">
                                          <p:val>
                                            <p:strVal val="#ppt_h"/>
                                          </p:val>
                                        </p:tav>
                                      </p:tavLst>
                                    </p:anim>
                                    <p:anim calcmode="lin" valueType="num">
                                      <p:cBhvr>
                                        <p:cTn id="17" dur="2000" fill="hold"/>
                                        <p:tgtEl>
                                          <p:spTgt spid="7"/>
                                        </p:tgtEl>
                                        <p:attrNameLst>
                                          <p:attrName>ppt_x</p:attrName>
                                        </p:attrNameLst>
                                      </p:cBhvr>
                                      <p:tavLst>
                                        <p:tav tm="0">
                                          <p:val>
                                            <p:strVal val="#ppt_x-.2"/>
                                          </p:val>
                                        </p:tav>
                                        <p:tav tm="100000">
                                          <p:val>
                                            <p:strVal val="#ppt_x"/>
                                          </p:val>
                                        </p:tav>
                                      </p:tavLst>
                                    </p:anim>
                                    <p:anim calcmode="lin" valueType="num">
                                      <p:cBhvr>
                                        <p:cTn id="18" dur="2000" fill="hold"/>
                                        <p:tgtEl>
                                          <p:spTgt spid="7"/>
                                        </p:tgtEl>
                                        <p:attrNameLst>
                                          <p:attrName>ppt_y</p:attrName>
                                        </p:attrNameLst>
                                      </p:cBhvr>
                                      <p:tavLst>
                                        <p:tav tm="0">
                                          <p:val>
                                            <p:strVal val="#ppt_y"/>
                                          </p:val>
                                        </p:tav>
                                        <p:tav tm="100000">
                                          <p:val>
                                            <p:strVal val="#ppt_y"/>
                                          </p:val>
                                        </p:tav>
                                      </p:tavLst>
                                    </p:anim>
                                    <p:animEffect transition="in" filter="fade">
                                      <p:cBhvr>
                                        <p:cTn id="19" dur="2000"/>
                                        <p:tgtEl>
                                          <p:spTgt spid="7"/>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6"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9735" y="0"/>
            <a:ext cx="4525598" cy="1107996"/>
          </a:xfrm>
          <a:prstGeom prst="rect">
            <a:avLst/>
          </a:prstGeom>
          <a:noFill/>
        </p:spPr>
        <p:txBody>
          <a:bodyPr wrap="none" lIns="91440" tIns="45720" rIns="91440" bIns="45720">
            <a:spAutoFit/>
          </a:bodyPr>
          <a:lstStyle/>
          <a:p>
            <a:pPr algn="ctr"/>
            <a:r>
              <a:rPr lang="en-US" sz="6600" b="1" spc="50" dirty="0" smtClean="0">
                <a:ln w="13500">
                  <a:solidFill>
                    <a:schemeClr val="tx1"/>
                  </a:solidFill>
                  <a:prstDash val="solid"/>
                </a:ln>
                <a:solidFill>
                  <a:schemeClr val="accent1">
                    <a:tint val="3000"/>
                    <a:alpha val="95000"/>
                  </a:schemeClr>
                </a:solidFill>
                <a:effectLst>
                  <a:innerShdw blurRad="50900" dist="38500" dir="13500000">
                    <a:srgbClr val="000000">
                      <a:alpha val="60000"/>
                    </a:srgbClr>
                  </a:innerShdw>
                </a:effectLst>
              </a:rPr>
              <a:t>Conclusion</a:t>
            </a:r>
            <a:endParaRPr lang="en-US" sz="6600" b="1" cap="all" spc="0" dirty="0">
              <a:ln w="13500">
                <a:solidFill>
                  <a:schemeClr val="tx1"/>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228600" y="1474619"/>
            <a:ext cx="7924800" cy="2985433"/>
          </a:xfrm>
          <a:prstGeom prst="rect">
            <a:avLst/>
          </a:prstGeom>
          <a:noFill/>
        </p:spPr>
        <p:txBody>
          <a:bodyPr wrap="square" rtlCol="0">
            <a:spAutoFit/>
          </a:bodyPr>
          <a:lstStyle/>
          <a:p>
            <a:r>
              <a:rPr lang="en-US" sz="2000" dirty="0" smtClean="0">
                <a:ln w="12700">
                  <a:solidFill>
                    <a:schemeClr val="tx1"/>
                  </a:solidFill>
                  <a:prstDash val="solid"/>
                </a:ln>
                <a:latin typeface="Bell MT" pitchFamily="18" charset="0"/>
              </a:rPr>
              <a:t>Within my observations I have noticed</a:t>
            </a:r>
          </a:p>
          <a:p>
            <a:pPr lvl="1">
              <a:buFont typeface="Arial" pitchFamily="34" charset="0"/>
              <a:buChar char="•"/>
            </a:pPr>
            <a:r>
              <a:rPr lang="en-US" sz="2000" dirty="0" smtClean="0">
                <a:ln w="12700">
                  <a:solidFill>
                    <a:schemeClr val="tx1"/>
                  </a:solidFill>
                  <a:prstDash val="solid"/>
                </a:ln>
                <a:latin typeface="Bell MT" pitchFamily="18" charset="0"/>
              </a:rPr>
              <a:t> Many students have similar schedules no matter where they go.</a:t>
            </a:r>
          </a:p>
          <a:p>
            <a:pPr lvl="1">
              <a:buFont typeface="Arial" pitchFamily="34" charset="0"/>
              <a:buChar char="•"/>
            </a:pPr>
            <a:r>
              <a:rPr lang="en-US" sz="2000" dirty="0" smtClean="0">
                <a:ln w="12700">
                  <a:solidFill>
                    <a:schemeClr val="tx1"/>
                  </a:solidFill>
                  <a:prstDash val="solid"/>
                </a:ln>
                <a:latin typeface="Bell MT" pitchFamily="18" charset="0"/>
              </a:rPr>
              <a:t>They pick different schools yet for the same reasons.</a:t>
            </a:r>
          </a:p>
          <a:p>
            <a:pPr lvl="1">
              <a:buFont typeface="Arial" pitchFamily="34" charset="0"/>
              <a:buChar char="•"/>
            </a:pPr>
            <a:r>
              <a:rPr lang="en-US" sz="2000" dirty="0" smtClean="0">
                <a:ln w="12700">
                  <a:solidFill>
                    <a:schemeClr val="tx1"/>
                  </a:solidFill>
                  <a:prstDash val="solid"/>
                </a:ln>
                <a:latin typeface="Bell MT" pitchFamily="18" charset="0"/>
              </a:rPr>
              <a:t>The dorms </a:t>
            </a:r>
            <a:r>
              <a:rPr lang="en-US" sz="2000" dirty="0" smtClean="0">
                <a:ln w="12700">
                  <a:solidFill>
                    <a:schemeClr val="tx1"/>
                  </a:solidFill>
                  <a:prstDash val="solid"/>
                </a:ln>
                <a:latin typeface="Bell MT" pitchFamily="18" charset="0"/>
              </a:rPr>
              <a:t>have </a:t>
            </a:r>
            <a:r>
              <a:rPr lang="en-US" sz="2000" dirty="0" smtClean="0">
                <a:ln w="12700">
                  <a:solidFill>
                    <a:schemeClr val="tx1"/>
                  </a:solidFill>
                  <a:prstDash val="solid"/>
                </a:ln>
                <a:latin typeface="Bell MT" pitchFamily="18" charset="0"/>
              </a:rPr>
              <a:t>different furniture, but </a:t>
            </a:r>
            <a:r>
              <a:rPr lang="en-US" sz="2000" dirty="0" smtClean="0">
                <a:ln w="12700">
                  <a:solidFill>
                    <a:schemeClr val="tx1"/>
                  </a:solidFill>
                  <a:prstDash val="solid"/>
                </a:ln>
                <a:latin typeface="Bell MT" pitchFamily="18" charset="0"/>
              </a:rPr>
              <a:t>they </a:t>
            </a:r>
            <a:r>
              <a:rPr lang="en-US" sz="2000" dirty="0" smtClean="0">
                <a:ln w="12700">
                  <a:solidFill>
                    <a:schemeClr val="tx1"/>
                  </a:solidFill>
                  <a:prstDash val="solid"/>
                </a:ln>
                <a:latin typeface="Bell MT" pitchFamily="18" charset="0"/>
              </a:rPr>
              <a:t>all have a </a:t>
            </a:r>
            <a:r>
              <a:rPr lang="en-US" sz="2000" dirty="0" smtClean="0">
                <a:ln w="12700">
                  <a:solidFill>
                    <a:schemeClr val="tx1"/>
                  </a:solidFill>
                  <a:prstDash val="solid"/>
                </a:ln>
                <a:latin typeface="Bell MT" pitchFamily="18" charset="0"/>
              </a:rPr>
              <a:t>similar set </a:t>
            </a:r>
            <a:r>
              <a:rPr lang="en-US" sz="2000" dirty="0" smtClean="0">
                <a:ln w="12700">
                  <a:solidFill>
                    <a:schemeClr val="tx1"/>
                  </a:solidFill>
                  <a:prstDash val="solid"/>
                </a:ln>
                <a:latin typeface="Bell MT" pitchFamily="18" charset="0"/>
              </a:rPr>
              <a:t>up.</a:t>
            </a:r>
            <a:endParaRPr lang="en-US" sz="2000" dirty="0" smtClean="0">
              <a:ln w="12700">
                <a:solidFill>
                  <a:schemeClr val="tx1"/>
                </a:solidFill>
                <a:prstDash val="solid"/>
              </a:ln>
              <a:latin typeface="Bell MT" pitchFamily="18" charset="0"/>
            </a:endParaRPr>
          </a:p>
          <a:p>
            <a:pPr lvl="1">
              <a:buFont typeface="Arial" pitchFamily="34" charset="0"/>
              <a:buChar char="•"/>
            </a:pPr>
            <a:r>
              <a:rPr lang="en-US" sz="2000" dirty="0" smtClean="0">
                <a:ln w="12700">
                  <a:solidFill>
                    <a:schemeClr val="tx1"/>
                  </a:solidFill>
                  <a:prstDash val="solid"/>
                </a:ln>
                <a:latin typeface="Bell MT" pitchFamily="18" charset="0"/>
              </a:rPr>
              <a:t>Classrooms are all different.</a:t>
            </a:r>
          </a:p>
          <a:p>
            <a:pPr lvl="1">
              <a:buFont typeface="Arial" pitchFamily="34" charset="0"/>
              <a:buChar char="•"/>
            </a:pPr>
            <a:r>
              <a:rPr lang="en-US" sz="2000" dirty="0" smtClean="0">
                <a:ln w="12700">
                  <a:solidFill>
                    <a:schemeClr val="tx1"/>
                  </a:solidFill>
                  <a:prstDash val="solid"/>
                </a:ln>
                <a:latin typeface="Bell MT" pitchFamily="18" charset="0"/>
              </a:rPr>
              <a:t>All schools are excellent in certain majors.</a:t>
            </a:r>
          </a:p>
          <a:p>
            <a:pPr lvl="1">
              <a:buFont typeface="Arial" pitchFamily="34" charset="0"/>
              <a:buChar char="•"/>
            </a:pPr>
            <a:r>
              <a:rPr lang="en-US" sz="2000" dirty="0" smtClean="0">
                <a:ln w="12700">
                  <a:solidFill>
                    <a:schemeClr val="tx1"/>
                  </a:solidFill>
                  <a:prstDash val="solid"/>
                </a:ln>
                <a:latin typeface="Bell MT" pitchFamily="18" charset="0"/>
              </a:rPr>
              <a:t>Schools are unique because of the layout of the </a:t>
            </a:r>
            <a:r>
              <a:rPr lang="en-US" sz="2000" dirty="0" smtClean="0">
                <a:ln w="12700">
                  <a:solidFill>
                    <a:schemeClr val="tx1"/>
                  </a:solidFill>
                  <a:prstDash val="solid"/>
                </a:ln>
                <a:latin typeface="Bell MT" pitchFamily="18" charset="0"/>
              </a:rPr>
              <a:t>school </a:t>
            </a:r>
            <a:r>
              <a:rPr lang="en-US" sz="2000" dirty="0" smtClean="0">
                <a:ln w="12700">
                  <a:solidFill>
                    <a:schemeClr val="tx1"/>
                  </a:solidFill>
                  <a:prstDash val="solid"/>
                </a:ln>
                <a:latin typeface="Bell MT" pitchFamily="18" charset="0"/>
              </a:rPr>
              <a:t>and the students who go there</a:t>
            </a:r>
            <a:r>
              <a:rPr lang="en-US" sz="2400" dirty="0" smtClean="0">
                <a:ln w="12700">
                  <a:solidFill>
                    <a:schemeClr val="tx2">
                      <a:satMod val="155000"/>
                    </a:schemeClr>
                  </a:solidFill>
                  <a:prstDash val="solid"/>
                </a:ln>
                <a:latin typeface="Bell MT" pitchFamily="18" charset="0"/>
              </a:rPr>
              <a:t>.</a:t>
            </a:r>
          </a:p>
          <a:p>
            <a:pPr lvl="1">
              <a:buFont typeface="Arial" pitchFamily="34" charset="0"/>
              <a:buChar char="•"/>
            </a:pPr>
            <a:endParaRPr lang="en-US" sz="2400" dirty="0" smtClean="0">
              <a:ln w="12700">
                <a:solidFill>
                  <a:schemeClr val="tx2">
                    <a:satMod val="155000"/>
                  </a:schemeClr>
                </a:solidFill>
                <a:prstDash val="solid"/>
              </a:ln>
              <a:latin typeface="Bell MT" pitchFamily="18" charset="0"/>
            </a:endParaRPr>
          </a:p>
        </p:txBody>
      </p:sp>
      <p:sp>
        <p:nvSpPr>
          <p:cNvPr id="4" name="TextBox 3"/>
          <p:cNvSpPr txBox="1"/>
          <p:nvPr/>
        </p:nvSpPr>
        <p:spPr>
          <a:xfrm>
            <a:off x="304800" y="4267200"/>
            <a:ext cx="7391400" cy="2308324"/>
          </a:xfrm>
          <a:prstGeom prst="rect">
            <a:avLst/>
          </a:prstGeom>
          <a:noFill/>
        </p:spPr>
        <p:txBody>
          <a:bodyPr wrap="square" rtlCol="0">
            <a:spAutoFit/>
          </a:bodyPr>
          <a:lstStyle/>
          <a:p>
            <a:r>
              <a:rPr lang="en-US" dirty="0" smtClean="0"/>
              <a:t>These conclusions show that all colleges are similar in their own ways but different also.  All students pick their college because they feel comfortable there. This also means that an education isn’t just academic.  Education is affected by the atmosphere and the people who are around you.  Many people pick a college for the education it provides but also because of the atmosphere it perceives. For colleges many of them use the same set up for their dorms and the furniture they provide.  </a:t>
            </a:r>
            <a:endParaRPr lang="en-US" dirty="0"/>
          </a:p>
        </p:txBody>
      </p:sp>
    </p:spTree>
  </p:cSld>
  <p:clrMapOvr>
    <a:masterClrMapping/>
  </p:clrMapOvr>
  <p:transition spd="slow" advClick="0" advTm="20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23" presetClass="entr" presetSubtype="52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000" fill="hold"/>
                                        <p:tgtEl>
                                          <p:spTgt spid="3"/>
                                        </p:tgtEl>
                                        <p:attrNameLst>
                                          <p:attrName>ppt_w</p:attrName>
                                        </p:attrNameLst>
                                      </p:cBhvr>
                                      <p:tavLst>
                                        <p:tav tm="0">
                                          <p:val>
                                            <p:fltVal val="0"/>
                                          </p:val>
                                        </p:tav>
                                        <p:tav tm="100000">
                                          <p:val>
                                            <p:strVal val="#ppt_w"/>
                                          </p:val>
                                        </p:tav>
                                      </p:tavLst>
                                    </p:anim>
                                    <p:anim calcmode="lin" valueType="num">
                                      <p:cBhvr>
                                        <p:cTn id="18" dur="2000" fill="hold"/>
                                        <p:tgtEl>
                                          <p:spTgt spid="3"/>
                                        </p:tgtEl>
                                        <p:attrNameLst>
                                          <p:attrName>ppt_h</p:attrName>
                                        </p:attrNameLst>
                                      </p:cBhvr>
                                      <p:tavLst>
                                        <p:tav tm="0">
                                          <p:val>
                                            <p:fltVal val="0"/>
                                          </p:val>
                                        </p:tav>
                                        <p:tav tm="100000">
                                          <p:val>
                                            <p:strVal val="#ppt_h"/>
                                          </p:val>
                                        </p:tav>
                                      </p:tavLst>
                                    </p:anim>
                                    <p:anim calcmode="lin" valueType="num">
                                      <p:cBhvr>
                                        <p:cTn id="19" dur="2000" fill="hold"/>
                                        <p:tgtEl>
                                          <p:spTgt spid="3"/>
                                        </p:tgtEl>
                                        <p:attrNameLst>
                                          <p:attrName>ppt_x</p:attrName>
                                        </p:attrNameLst>
                                      </p:cBhvr>
                                      <p:tavLst>
                                        <p:tav tm="0">
                                          <p:val>
                                            <p:fltVal val="0.5"/>
                                          </p:val>
                                        </p:tav>
                                        <p:tav tm="100000">
                                          <p:val>
                                            <p:strVal val="#ppt_x"/>
                                          </p:val>
                                        </p:tav>
                                      </p:tavLst>
                                    </p:anim>
                                    <p:anim calcmode="lin" valueType="num">
                                      <p:cBhvr>
                                        <p:cTn id="20" dur="2000" fill="hold"/>
                                        <p:tgtEl>
                                          <p:spTgt spid="3"/>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2000" fill="hold"/>
                                        <p:tgtEl>
                                          <p:spTgt spid="4"/>
                                        </p:tgtEl>
                                        <p:attrNameLst>
                                          <p:attrName>ppt_w</p:attrName>
                                        </p:attrNameLst>
                                      </p:cBhvr>
                                      <p:tavLst>
                                        <p:tav tm="0">
                                          <p:val>
                                            <p:fltVal val="0"/>
                                          </p:val>
                                        </p:tav>
                                        <p:tav tm="100000">
                                          <p:val>
                                            <p:strVal val="#ppt_w"/>
                                          </p:val>
                                        </p:tav>
                                      </p:tavLst>
                                    </p:anim>
                                    <p:anim calcmode="lin" valueType="num">
                                      <p:cBhvr>
                                        <p:cTn id="24" dur="2000" fill="hold"/>
                                        <p:tgtEl>
                                          <p:spTgt spid="4"/>
                                        </p:tgtEl>
                                        <p:attrNameLst>
                                          <p:attrName>ppt_h</p:attrName>
                                        </p:attrNameLst>
                                      </p:cBhvr>
                                      <p:tavLst>
                                        <p:tav tm="0">
                                          <p:val>
                                            <p:fltVal val="0"/>
                                          </p:val>
                                        </p:tav>
                                        <p:tav tm="100000">
                                          <p:val>
                                            <p:strVal val="#ppt_h"/>
                                          </p:val>
                                        </p:tav>
                                      </p:tavLst>
                                    </p:anim>
                                    <p:anim calcmode="lin" valueType="num">
                                      <p:cBhvr>
                                        <p:cTn id="25" dur="2000" fill="hold"/>
                                        <p:tgtEl>
                                          <p:spTgt spid="4"/>
                                        </p:tgtEl>
                                        <p:attrNameLst>
                                          <p:attrName>ppt_x</p:attrName>
                                        </p:attrNameLst>
                                      </p:cBhvr>
                                      <p:tavLst>
                                        <p:tav tm="0">
                                          <p:val>
                                            <p:fltVal val="0.5"/>
                                          </p:val>
                                        </p:tav>
                                        <p:tav tm="100000">
                                          <p:val>
                                            <p:strVal val="#ppt_x"/>
                                          </p:val>
                                        </p:tav>
                                      </p:tavLst>
                                    </p:anim>
                                    <p:anim calcmode="lin" valueType="num">
                                      <p:cBhvr>
                                        <p:cTn id="26" dur="200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7400" y="304800"/>
            <a:ext cx="450636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Bibliography</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TextBox 2"/>
          <p:cNvSpPr txBox="1"/>
          <p:nvPr/>
        </p:nvSpPr>
        <p:spPr>
          <a:xfrm>
            <a:off x="0" y="1752600"/>
            <a:ext cx="9144000" cy="2585323"/>
          </a:xfrm>
          <a:prstGeom prst="rect">
            <a:avLst/>
          </a:prstGeom>
          <a:noFill/>
        </p:spPr>
        <p:txBody>
          <a:bodyPr wrap="square" rtlCol="0">
            <a:spAutoFit/>
          </a:bodyPr>
          <a:lstStyle/>
          <a:p>
            <a:pPr>
              <a:buFontTx/>
              <a:buChar char="-"/>
            </a:pPr>
            <a:r>
              <a:rPr lang="en-US" dirty="0" smtClean="0">
                <a:solidFill>
                  <a:schemeClr val="accent2">
                    <a:lumMod val="60000"/>
                    <a:lumOff val="40000"/>
                  </a:schemeClr>
                </a:solidFill>
              </a:rPr>
              <a:t>http://www.collegeprofiles.com/marywood.html</a:t>
            </a:r>
          </a:p>
          <a:p>
            <a:r>
              <a:rPr lang="en-US" dirty="0" smtClean="0">
                <a:solidFill>
                  <a:schemeClr val="accent2">
                    <a:lumMod val="60000"/>
                    <a:lumOff val="40000"/>
                  </a:schemeClr>
                </a:solidFill>
              </a:rPr>
              <a:t>-http://en.wikipedia.org/wiki/Eberhardt_Hall,_New_Jersey_Institute_of_Technology </a:t>
            </a:r>
          </a:p>
          <a:p>
            <a:pPr>
              <a:buFontTx/>
              <a:buChar char="-"/>
            </a:pPr>
            <a:r>
              <a:rPr lang="en-US" dirty="0" smtClean="0">
                <a:solidFill>
                  <a:schemeClr val="accent2">
                    <a:lumMod val="60000"/>
                    <a:lumOff val="40000"/>
                  </a:schemeClr>
                </a:solidFill>
              </a:rPr>
              <a:t>http://www.facebook.com/photo.php?fbid=1370150653976&amp;set=a.1370148853931.100009.1238020211&amp;type=1&amp;theater</a:t>
            </a:r>
          </a:p>
          <a:p>
            <a:pPr>
              <a:buFontTx/>
              <a:buChar char="-"/>
            </a:pPr>
            <a:r>
              <a:rPr lang="en-US" dirty="0" smtClean="0">
                <a:solidFill>
                  <a:schemeClr val="accent2">
                    <a:lumMod val="60000"/>
                    <a:lumOff val="40000"/>
                  </a:schemeClr>
                </a:solidFill>
              </a:rPr>
              <a:t>http://www.facebook.com/photo.php?fbid=282164785132725&amp;set=a.167581693257702.46071.100000176173470&amp;type=1&amp;theater</a:t>
            </a:r>
          </a:p>
          <a:p>
            <a:pPr>
              <a:buFontTx/>
              <a:buChar char="-"/>
            </a:pPr>
            <a:r>
              <a:rPr lang="en-US" dirty="0" smtClean="0">
                <a:solidFill>
                  <a:schemeClr val="accent2">
                    <a:lumMod val="60000"/>
                    <a:lumOff val="40000"/>
                  </a:schemeClr>
                </a:solidFill>
              </a:rPr>
              <a:t>Steinberg C. 2010</a:t>
            </a:r>
          </a:p>
          <a:p>
            <a:pPr>
              <a:buFontTx/>
              <a:buChar char="-"/>
            </a:pPr>
            <a:r>
              <a:rPr lang="en-US" dirty="0" smtClean="0">
                <a:solidFill>
                  <a:schemeClr val="bg1"/>
                </a:solidFill>
              </a:rPr>
              <a:t> Steinberg K. 2011</a:t>
            </a:r>
          </a:p>
          <a:p>
            <a:pPr>
              <a:buFontTx/>
              <a:buChar char="-"/>
            </a:pPr>
            <a:endParaRPr lang="en-US" dirty="0" smtClean="0">
              <a:solidFill>
                <a:schemeClr val="bg1"/>
              </a:solidFill>
            </a:endParaRPr>
          </a:p>
        </p:txBody>
      </p:sp>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5000" fill="hold"/>
                                        <p:tgtEl>
                                          <p:spTgt spid="3"/>
                                        </p:tgtEl>
                                        <p:attrNameLst>
                                          <p:attrName>ppt_x</p:attrName>
                                        </p:attrNameLst>
                                      </p:cBhvr>
                                      <p:tavLst>
                                        <p:tav tm="0">
                                          <p:val>
                                            <p:strVal val="#ppt_x"/>
                                          </p:val>
                                        </p:tav>
                                        <p:tav tm="100000">
                                          <p:val>
                                            <p:strVal val="#ppt_x"/>
                                          </p:val>
                                        </p:tav>
                                      </p:tavLst>
                                    </p:anim>
                                    <p:anim calcmode="lin" valueType="num">
                                      <p:cBhvr>
                                        <p:cTn id="12" dur="15000" fill="hold"/>
                                        <p:tgtEl>
                                          <p:spTgt spid="3"/>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2991781"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Question: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381000" y="1066800"/>
            <a:ext cx="6395064" cy="4832092"/>
          </a:xfrm>
          <a:prstGeom prst="rect">
            <a:avLst/>
          </a:prstGeom>
          <a:noFill/>
        </p:spPr>
        <p:txBody>
          <a:bodyPr wrap="square" rtlCol="0">
            <a:spAutoFit/>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Hollywood Hills" pitchFamily="2" charset="0"/>
              </a:rPr>
              <a:t>As you start out on your journey of going to college the first question that goes through many people's minds is </a:t>
            </a:r>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Hollywood Hills" pitchFamily="2" charset="0"/>
              </a:rPr>
              <a:t>which college is right for me?  Through this power point I am going to discover why a few colleges are right for some people.  The questions that are going to be answered are: </a:t>
            </a:r>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Hollywood Hills" pitchFamily="2" charset="0"/>
              </a:rPr>
              <a:t>What </a:t>
            </a:r>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Hollywood Hills" pitchFamily="2" charset="0"/>
              </a:rPr>
              <a:t>are the similarities between colleges? What makes each college unique? Why do people come to college over all?</a:t>
            </a:r>
            <a:endParaRPr 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Hollywood Hills" pitchFamily="2" charset="0"/>
            </a:endParaRPr>
          </a:p>
        </p:txBody>
      </p:sp>
      <p:pic>
        <p:nvPicPr>
          <p:cNvPr id="6" name="Picture 5" descr="DSCN0363.JPG"/>
          <p:cNvPicPr>
            <a:picLocks noChangeAspect="1"/>
          </p:cNvPicPr>
          <p:nvPr/>
        </p:nvPicPr>
        <p:blipFill>
          <a:blip r:embed="rId3" cstate="print"/>
          <a:stretch>
            <a:fillRect/>
          </a:stretch>
        </p:blipFill>
        <p:spPr>
          <a:xfrm>
            <a:off x="6400800" y="228600"/>
            <a:ext cx="2133600" cy="1600200"/>
          </a:xfrm>
          <a:prstGeom prst="rect">
            <a:avLst/>
          </a:prstGeom>
          <a:ln w="88900" cap="sq" cmpd="thickThin">
            <a:solidFill>
              <a:srgbClr val="000000"/>
            </a:solidFill>
            <a:prstDash val="solid"/>
            <a:miter lim="800000"/>
          </a:ln>
          <a:effectLst>
            <a:innerShdw blurRad="76200">
              <a:srgbClr val="000000"/>
            </a:innerShdw>
          </a:effectLst>
        </p:spPr>
      </p:pic>
      <p:sp>
        <p:nvSpPr>
          <p:cNvPr id="7" name="TextBox 6"/>
          <p:cNvSpPr txBox="1"/>
          <p:nvPr/>
        </p:nvSpPr>
        <p:spPr>
          <a:xfrm>
            <a:off x="6934200" y="1905000"/>
            <a:ext cx="1524000" cy="461665"/>
          </a:xfrm>
          <a:prstGeom prst="rect">
            <a:avLst/>
          </a:prstGeom>
          <a:noFill/>
        </p:spPr>
        <p:txBody>
          <a:bodyPr wrap="square" rtlCol="0">
            <a:spAutoFit/>
          </a:bodyPr>
          <a:lstStyle/>
          <a:p>
            <a:r>
              <a:rPr lang="en-US" sz="1200" b="1" dirty="0" smtClean="0"/>
              <a:t>Bloomsburg</a:t>
            </a:r>
            <a:r>
              <a:rPr lang="en-US" sz="1200" b="1" dirty="0" smtClean="0">
                <a:solidFill>
                  <a:schemeClr val="bg1"/>
                </a:solidFill>
              </a:rPr>
              <a:t> </a:t>
            </a:r>
            <a:r>
              <a:rPr lang="en-US" sz="1200" b="1" dirty="0" smtClean="0"/>
              <a:t>University</a:t>
            </a:r>
            <a:endParaRPr lang="en-US" sz="1200" b="1" dirty="0"/>
          </a:p>
        </p:txBody>
      </p:sp>
      <p:sp>
        <p:nvSpPr>
          <p:cNvPr id="8" name="Rectangle 7"/>
          <p:cNvSpPr/>
          <p:nvPr/>
        </p:nvSpPr>
        <p:spPr>
          <a:xfrm>
            <a:off x="0" y="6488668"/>
            <a:ext cx="1196161" cy="369332"/>
          </a:xfrm>
          <a:prstGeom prst="rect">
            <a:avLst/>
          </a:prstGeom>
        </p:spPr>
        <p:txBody>
          <a:bodyPr wrap="none">
            <a:spAutoFit/>
          </a:bodyPr>
          <a:lstStyle/>
          <a:p>
            <a:r>
              <a:rPr lang="en-US" dirty="0" err="1" smtClean="0"/>
              <a:t>INtroduce</a:t>
            </a:r>
            <a:endParaRPr lang="en-US" dirty="0"/>
          </a:p>
        </p:txBody>
      </p:sp>
    </p:spTree>
  </p:cSld>
  <p:clrMapOvr>
    <a:masterClrMapping/>
  </p:clrMapOvr>
  <p:transition spd="slow" advClick="0" advTm="25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8" presetClass="entr" presetSubtype="0" accel="5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2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2000" fill="hold"/>
                                        <p:tgtEl>
                                          <p:spTgt spid="5"/>
                                        </p:tgtEl>
                                        <p:attrNameLst>
                                          <p:attrName>ppt_y</p:attrName>
                                        </p:attrNameLst>
                                      </p:cBhvr>
                                      <p:tavLst>
                                        <p:tav tm="0">
                                          <p:val>
                                            <p:strVal val="#ppt_y"/>
                                          </p:val>
                                        </p:tav>
                                        <p:tav tm="100000">
                                          <p:val>
                                            <p:strVal val="#ppt_y"/>
                                          </p:val>
                                        </p:tav>
                                      </p:tavLst>
                                    </p:anim>
                                    <p:animEffect transition="in" filter="fade">
                                      <p:cBhvr>
                                        <p:cTn id="15" dur="2000"/>
                                        <p:tgtEl>
                                          <p:spTgt spid="5"/>
                                        </p:tgtEl>
                                      </p:cBhvr>
                                    </p:animEffect>
                                  </p:childTnLst>
                                </p:cTn>
                              </p:par>
                            </p:childTnLst>
                          </p:cTn>
                        </p:par>
                        <p:par>
                          <p:cTn id="16" fill="hold">
                            <p:stCondLst>
                              <p:cond delay="25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2000"/>
                                        <p:tgtEl>
                                          <p:spTgt spid="6"/>
                                        </p:tgtEl>
                                      </p:cBhvr>
                                    </p:animEffect>
                                  </p:childTnLst>
                                </p:cTn>
                              </p:par>
                              <p:par>
                                <p:cTn id="20" presetID="41" presetClass="entr" presetSubtype="0" fill="hold" grpId="0" nodeType="withEffect">
                                  <p:stCondLst>
                                    <p:cond delay="0"/>
                                  </p:stCondLst>
                                  <p:iterate type="lt">
                                    <p:tmPct val="10000"/>
                                  </p:iterate>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7"/>
                                        </p:tgtEl>
                                        <p:attrNameLst>
                                          <p:attrName>ppt_y</p:attrName>
                                        </p:attrNameLst>
                                      </p:cBhvr>
                                      <p:tavLst>
                                        <p:tav tm="0">
                                          <p:val>
                                            <p:strVal val="#ppt_y"/>
                                          </p:val>
                                        </p:tav>
                                        <p:tav tm="100000">
                                          <p:val>
                                            <p:strVal val="#ppt_y"/>
                                          </p:val>
                                        </p:tav>
                                      </p:tavLst>
                                    </p:anim>
                                    <p:anim calcmode="lin" valueType="num">
                                      <p:cBhvr>
                                        <p:cTn id="2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581" y="381000"/>
            <a:ext cx="3781356"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Background:</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3" name="Picture 2" descr="DSCN0366"/>
          <p:cNvPicPr preferRelativeResize="0">
            <a:picLocks noChangeArrowheads="1" noChangeShapeType="1"/>
          </p:cNvPicPr>
          <p:nvPr/>
        </p:nvPicPr>
        <p:blipFill>
          <a:blip r:embed="rId3" cstate="print"/>
          <a:srcRect l="9047"/>
          <a:stretch>
            <a:fillRect/>
          </a:stretch>
        </p:blipFill>
        <p:spPr bwMode="auto">
          <a:xfrm>
            <a:off x="304800" y="5257800"/>
            <a:ext cx="2286000" cy="1385336"/>
          </a:xfrm>
          <a:prstGeom prst="rect">
            <a:avLst/>
          </a:prstGeom>
          <a:ln>
            <a:noFill/>
          </a:ln>
          <a:effectLst>
            <a:softEdge rad="112500"/>
          </a:effectLst>
        </p:spPr>
      </p:pic>
      <p:sp>
        <p:nvSpPr>
          <p:cNvPr id="5" name="TextBox 4"/>
          <p:cNvSpPr txBox="1"/>
          <p:nvPr/>
        </p:nvSpPr>
        <p:spPr>
          <a:xfrm>
            <a:off x="381000" y="6581001"/>
            <a:ext cx="2217082"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6" name="TextBox 5"/>
          <p:cNvSpPr txBox="1"/>
          <p:nvPr/>
        </p:nvSpPr>
        <p:spPr>
          <a:xfrm>
            <a:off x="6324600" y="6248400"/>
            <a:ext cx="1828800" cy="369332"/>
          </a:xfrm>
          <a:prstGeom prst="rect">
            <a:avLst/>
          </a:prstGeom>
          <a:noFill/>
        </p:spPr>
        <p:txBody>
          <a:bodyPr wrap="square" rtlCol="0">
            <a:spAutoFit/>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 Three IN’s</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Rectangle 6"/>
          <p:cNvSpPr/>
          <p:nvPr/>
        </p:nvSpPr>
        <p:spPr>
          <a:xfrm>
            <a:off x="228600" y="1295400"/>
            <a:ext cx="7924800" cy="3970318"/>
          </a:xfrm>
          <a:prstGeom prst="rect">
            <a:avLst/>
          </a:prstGeom>
        </p:spPr>
        <p:txBody>
          <a:bodyPr wrap="square">
            <a:spAutoFit/>
          </a:bodyPr>
          <a:lstStyle/>
          <a:p>
            <a:r>
              <a:rPr lang="en-US" dirty="0" smtClean="0"/>
              <a:t>While reading “My Freshman Year” by Rebekah Nathan I read many things that are similar and different between Any U and all the schools I observed.  For instance, I observed over the first week of school when the freshman were moving in that we had many things for them to do.  In “My Freshman Year” they had “optional social, sport, and orientation activities”. (Nathan,2005,p.10)  This is unlike Bloomsburg due to the fact that the orientation is mandatory and in Any U it is optional.  This excerpt began my thinking of why people choose the colleges they go to and why do they go to college overall.  I noticed how different but similar “AnyU” is from Bloomsburg and wonder what other colleges are like.  While reading “My Freshman Year” I gained an understanding of how to go about to find out answers to my questions.  Ethnography is appropriate to approach my questions, because I was observing why college students chose their college and what makes them unique and similar. </a:t>
            </a:r>
            <a:r>
              <a:rPr lang="en-US" sz="1600" baseline="30000" dirty="0" smtClean="0"/>
              <a:t>[1]</a:t>
            </a:r>
            <a:endParaRPr lang="en-US" baseline="30000" dirty="0" smtClean="0"/>
          </a:p>
        </p:txBody>
      </p:sp>
    </p:spTree>
  </p:cSld>
  <p:clrMapOvr>
    <a:masterClrMapping/>
  </p:clrMapOvr>
  <p:transition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2000"/>
                                        <p:tgtEl>
                                          <p:spTgt spid="2">
                                            <p:txEl>
                                              <p:pRg st="0" end="0"/>
                                            </p:txEl>
                                          </p:spTgt>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2000"/>
                                        <p:tgtEl>
                                          <p:spTgt spid="7"/>
                                        </p:tgtEl>
                                      </p:cBhvr>
                                    </p:animEffect>
                                  </p:childTnLst>
                                </p:cTn>
                              </p:par>
                              <p:par>
                                <p:cTn id="12" presetID="3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600" decel="100000"/>
                                        <p:tgtEl>
                                          <p:spTgt spid="6"/>
                                        </p:tgtEl>
                                      </p:cBhvr>
                                    </p:animEffect>
                                    <p:anim calcmode="lin" valueType="num">
                                      <p:cBhvr>
                                        <p:cTn id="15" dur="1600" decel="100000" fill="hold"/>
                                        <p:tgtEl>
                                          <p:spTgt spid="6"/>
                                        </p:tgtEl>
                                        <p:attrNameLst>
                                          <p:attrName>style.rotation</p:attrName>
                                        </p:attrNameLst>
                                      </p:cBhvr>
                                      <p:tavLst>
                                        <p:tav tm="0">
                                          <p:val>
                                            <p:fltVal val="-90"/>
                                          </p:val>
                                        </p:tav>
                                        <p:tav tm="100000">
                                          <p:val>
                                            <p:fltVal val="0"/>
                                          </p:val>
                                        </p:tav>
                                      </p:tavLst>
                                    </p:anim>
                                    <p:anim calcmode="lin" valueType="num">
                                      <p:cBhvr>
                                        <p:cTn id="16" dur="1600" decel="100000" fill="hold"/>
                                        <p:tgtEl>
                                          <p:spTgt spid="6"/>
                                        </p:tgtEl>
                                        <p:attrNameLst>
                                          <p:attrName>ppt_x</p:attrName>
                                        </p:attrNameLst>
                                      </p:cBhvr>
                                      <p:tavLst>
                                        <p:tav tm="0">
                                          <p:val>
                                            <p:strVal val="#ppt_x+0.4"/>
                                          </p:val>
                                        </p:tav>
                                        <p:tav tm="100000">
                                          <p:val>
                                            <p:strVal val="#ppt_x-0.05"/>
                                          </p:val>
                                        </p:tav>
                                      </p:tavLst>
                                    </p:anim>
                                    <p:anim calcmode="lin" valueType="num">
                                      <p:cBhvr>
                                        <p:cTn id="17" dur="1600" decel="100000" fill="hold"/>
                                        <p:tgtEl>
                                          <p:spTgt spid="6"/>
                                        </p:tgtEl>
                                        <p:attrNameLst>
                                          <p:attrName>ppt_y</p:attrName>
                                        </p:attrNameLst>
                                      </p:cBhvr>
                                      <p:tavLst>
                                        <p:tav tm="0">
                                          <p:val>
                                            <p:strVal val="#ppt_y-0.4"/>
                                          </p:val>
                                        </p:tav>
                                        <p:tav tm="100000">
                                          <p:val>
                                            <p:strVal val="#ppt_y+0.1"/>
                                          </p:val>
                                        </p:tav>
                                      </p:tavLst>
                                    </p:anim>
                                    <p:anim calcmode="lin" valueType="num">
                                      <p:cBhvr>
                                        <p:cTn id="18" dur="400" accel="100000" fill="hold">
                                          <p:stCondLst>
                                            <p:cond delay="1600"/>
                                          </p:stCondLst>
                                        </p:cTn>
                                        <p:tgtEl>
                                          <p:spTgt spid="6"/>
                                        </p:tgtEl>
                                        <p:attrNameLst>
                                          <p:attrName>ppt_x</p:attrName>
                                        </p:attrNameLst>
                                      </p:cBhvr>
                                      <p:tavLst>
                                        <p:tav tm="0">
                                          <p:val>
                                            <p:strVal val="#ppt_x-0.05"/>
                                          </p:val>
                                        </p:tav>
                                        <p:tav tm="100000">
                                          <p:val>
                                            <p:strVal val="#ppt_x"/>
                                          </p:val>
                                        </p:tav>
                                      </p:tavLst>
                                    </p:anim>
                                    <p:anim calcmode="lin" valueType="num">
                                      <p:cBhvr>
                                        <p:cTn id="19" dur="400" accel="100000" fill="hold">
                                          <p:stCondLst>
                                            <p:cond delay="1600"/>
                                          </p:stCondLst>
                                        </p:cTn>
                                        <p:tgtEl>
                                          <p:spTgt spid="6"/>
                                        </p:tgtEl>
                                        <p:attrNameLst>
                                          <p:attrName>ppt_y</p:attrName>
                                        </p:attrNameLst>
                                      </p:cBhvr>
                                      <p:tavLst>
                                        <p:tav tm="0">
                                          <p:val>
                                            <p:strVal val="#ppt_y+0.1"/>
                                          </p:val>
                                        </p:tav>
                                        <p:tav tm="100000">
                                          <p:val>
                                            <p:strVal val="#ppt_y"/>
                                          </p:val>
                                        </p:tav>
                                      </p:tavLst>
                                    </p:anim>
                                  </p:childTnLst>
                                </p:cTn>
                              </p:par>
                            </p:childTnLst>
                          </p:cTn>
                        </p:par>
                        <p:par>
                          <p:cTn id="20" fill="hold">
                            <p:stCondLst>
                              <p:cond delay="4000"/>
                            </p:stCondLst>
                            <p:childTnLst>
                              <p:par>
                                <p:cTn id="21" presetID="35"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anim calcmode="lin" valueType="num">
                                      <p:cBhvr>
                                        <p:cTn id="24" dur="2000" fill="hold"/>
                                        <p:tgtEl>
                                          <p:spTgt spid="3"/>
                                        </p:tgtEl>
                                        <p:attrNameLst>
                                          <p:attrName>style.rotation</p:attrName>
                                        </p:attrNameLst>
                                      </p:cBhvr>
                                      <p:tavLst>
                                        <p:tav tm="0">
                                          <p:val>
                                            <p:fltVal val="720"/>
                                          </p:val>
                                        </p:tav>
                                        <p:tav tm="100000">
                                          <p:val>
                                            <p:fltVal val="0"/>
                                          </p:val>
                                        </p:tav>
                                      </p:tavLst>
                                    </p:anim>
                                    <p:anim calcmode="lin" valueType="num">
                                      <p:cBhvr>
                                        <p:cTn id="25" dur="2000" fill="hold"/>
                                        <p:tgtEl>
                                          <p:spTgt spid="3"/>
                                        </p:tgtEl>
                                        <p:attrNameLst>
                                          <p:attrName>ppt_h</p:attrName>
                                        </p:attrNameLst>
                                      </p:cBhvr>
                                      <p:tavLst>
                                        <p:tav tm="0">
                                          <p:val>
                                            <p:fltVal val="0"/>
                                          </p:val>
                                        </p:tav>
                                        <p:tav tm="100000">
                                          <p:val>
                                            <p:strVal val="#ppt_h"/>
                                          </p:val>
                                        </p:tav>
                                      </p:tavLst>
                                    </p:anim>
                                    <p:anim calcmode="lin" valueType="num">
                                      <p:cBhvr>
                                        <p:cTn id="26" dur="2000" fill="hold"/>
                                        <p:tgtEl>
                                          <p:spTgt spid="3"/>
                                        </p:tgtEl>
                                        <p:attrNameLst>
                                          <p:attrName>ppt_w</p:attrName>
                                        </p:attrNameLst>
                                      </p:cBhvr>
                                      <p:tavLst>
                                        <p:tav tm="0">
                                          <p:val>
                                            <p:fltVal val="0"/>
                                          </p:val>
                                        </p:tav>
                                        <p:tav tm="100000">
                                          <p:val>
                                            <p:strVal val="#ppt_w"/>
                                          </p:val>
                                        </p:tav>
                                      </p:tavLst>
                                    </p:anim>
                                  </p:childTnLst>
                                </p:cTn>
                              </p:par>
                              <p:par>
                                <p:cTn id="27" presetID="5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770" decel="100000"/>
                                        <p:tgtEl>
                                          <p:spTgt spid="5"/>
                                        </p:tgtEl>
                                      </p:cBhvr>
                                    </p:animEffect>
                                    <p:animScale>
                                      <p:cBhvr>
                                        <p:cTn id="30" dur="770" decel="100000"/>
                                        <p:tgtEl>
                                          <p:spTgt spid="5"/>
                                        </p:tgtEl>
                                      </p:cBhvr>
                                      <p:from x="10000" y="10000"/>
                                      <p:to x="200000" y="450000"/>
                                    </p:animScale>
                                    <p:animScale>
                                      <p:cBhvr>
                                        <p:cTn id="31" dur="1230" accel="100000" fill="hold">
                                          <p:stCondLst>
                                            <p:cond delay="770"/>
                                          </p:stCondLst>
                                        </p:cTn>
                                        <p:tgtEl>
                                          <p:spTgt spid="5"/>
                                        </p:tgtEl>
                                      </p:cBhvr>
                                      <p:from x="200000" y="450000"/>
                                      <p:to x="100000" y="100000"/>
                                    </p:animScale>
                                    <p:set>
                                      <p:cBhvr>
                                        <p:cTn id="32" dur="770" fill="hold"/>
                                        <p:tgtEl>
                                          <p:spTgt spid="5"/>
                                        </p:tgtEl>
                                        <p:attrNameLst>
                                          <p:attrName>ppt_x</p:attrName>
                                        </p:attrNameLst>
                                      </p:cBhvr>
                                      <p:to>
                                        <p:strVal val="(0.5)"/>
                                      </p:to>
                                    </p:set>
                                    <p:anim from="(0.5)" to="(#ppt_x)" calcmode="lin" valueType="num">
                                      <p:cBhvr>
                                        <p:cTn id="33" dur="1230" accel="100000" fill="hold">
                                          <p:stCondLst>
                                            <p:cond delay="770"/>
                                          </p:stCondLst>
                                        </p:cTn>
                                        <p:tgtEl>
                                          <p:spTgt spid="5"/>
                                        </p:tgtEl>
                                        <p:attrNameLst>
                                          <p:attrName>ppt_x</p:attrName>
                                        </p:attrNameLst>
                                      </p:cBhvr>
                                    </p:anim>
                                    <p:set>
                                      <p:cBhvr>
                                        <p:cTn id="34" dur="770" fill="hold"/>
                                        <p:tgtEl>
                                          <p:spTgt spid="5"/>
                                        </p:tgtEl>
                                        <p:attrNameLst>
                                          <p:attrName>ppt_y</p:attrName>
                                        </p:attrNameLst>
                                      </p:cBhvr>
                                      <p:to>
                                        <p:strVal val="(#ppt_y+0.4)"/>
                                      </p:to>
                                    </p:set>
                                    <p:anim from="(#ppt_y+0.4)" to="(#ppt_y)" calcmode="lin" valueType="num">
                                      <p:cBhvr>
                                        <p:cTn id="35" dur="1230" accel="100000" fill="hold">
                                          <p:stCondLst>
                                            <p:cond delay="770"/>
                                          </p:stCondLst>
                                        </p:cTn>
                                        <p:tgtEl>
                                          <p:spTgt spid="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990601"/>
            <a:ext cx="8077200" cy="1754326"/>
          </a:xfrm>
          <a:prstGeom prst="rect">
            <a:avLst/>
          </a:prstGeom>
          <a:noFill/>
        </p:spPr>
        <p:txBody>
          <a:bodyPr wrap="square" rtlCol="0">
            <a:spAutoFit/>
          </a:bodyPr>
          <a:lstStyle/>
          <a:p>
            <a:r>
              <a:rPr lang="en-US" dirty="0">
                <a:solidFill>
                  <a:schemeClr val="tx1">
                    <a:lumMod val="95000"/>
                    <a:lumOff val="5000"/>
                  </a:schemeClr>
                </a:solidFill>
                <a:latin typeface="Aparajita" pitchFamily="34" charset="0"/>
                <a:cs typeface="Aparajita" pitchFamily="34" charset="0"/>
              </a:rPr>
              <a:t>For my project I have decided to compare many colleges to one another.  I looked at Bloomsburg University, Towson University, Marywood University, and  the New Jersey Institute of Technology. </a:t>
            </a:r>
            <a:r>
              <a:rPr lang="en-US" dirty="0" smtClean="0">
                <a:solidFill>
                  <a:schemeClr val="tx1">
                    <a:lumMod val="95000"/>
                    <a:lumOff val="5000"/>
                  </a:schemeClr>
                </a:solidFill>
                <a:latin typeface="Aparajita" pitchFamily="34" charset="0"/>
                <a:cs typeface="Aparajita" pitchFamily="34" charset="0"/>
              </a:rPr>
              <a:t>I gave interviews and looked at time diaries from students who attend the Universities to obtain my findings.   I also looked at pictures from the all the colleges</a:t>
            </a:r>
            <a:r>
              <a:rPr lang="en-US" dirty="0" smtClean="0">
                <a:solidFill>
                  <a:schemeClr val="tx1">
                    <a:lumMod val="95000"/>
                    <a:lumOff val="5000"/>
                  </a:schemeClr>
                </a:solidFill>
                <a:latin typeface="Aparajita" pitchFamily="34" charset="0"/>
                <a:cs typeface="Aparajita" pitchFamily="34" charset="0"/>
              </a:rPr>
              <a:t>.  I picked these methods because they helped me discover why people choose the colleges they do and they also help me show the differences and similarities of the colleges.</a:t>
            </a:r>
            <a:endParaRPr lang="en-US" dirty="0">
              <a:latin typeface="Aparajita" pitchFamily="34" charset="0"/>
              <a:cs typeface="Aparajita" pitchFamily="34" charset="0"/>
            </a:endParaRPr>
          </a:p>
        </p:txBody>
      </p:sp>
      <p:pic>
        <p:nvPicPr>
          <p:cNvPr id="3074" name="Picture 2"/>
          <p:cNvPicPr>
            <a:picLocks noChangeAspect="1" noChangeArrowheads="1"/>
          </p:cNvPicPr>
          <p:nvPr/>
        </p:nvPicPr>
        <p:blipFill>
          <a:blip r:embed="rId3" cstate="print"/>
          <a:srcRect/>
          <a:stretch>
            <a:fillRect/>
          </a:stretch>
        </p:blipFill>
        <p:spPr bwMode="auto">
          <a:xfrm>
            <a:off x="304800" y="3581400"/>
            <a:ext cx="3808547" cy="2438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DSCN1253"/>
          <p:cNvPicPr>
            <a:picLocks noChangeAspect="1" noChangeArrowheads="1"/>
          </p:cNvPicPr>
          <p:nvPr/>
        </p:nvPicPr>
        <p:blipFill>
          <a:blip r:embed="rId4" cstate="print"/>
          <a:srcRect l="15790" t="7018"/>
          <a:stretch>
            <a:fillRect/>
          </a:stretch>
        </p:blipFill>
        <p:spPr bwMode="auto">
          <a:xfrm>
            <a:off x="4724400" y="3429000"/>
            <a:ext cx="3027874" cy="25098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5638800" y="6019800"/>
            <a:ext cx="1676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6" name="TextBox 5"/>
          <p:cNvSpPr txBox="1"/>
          <p:nvPr/>
        </p:nvSpPr>
        <p:spPr>
          <a:xfrm>
            <a:off x="1295400" y="6172200"/>
            <a:ext cx="1676400" cy="276999"/>
          </a:xfrm>
          <a:prstGeom prst="rect">
            <a:avLst/>
          </a:prstGeom>
          <a:noFill/>
        </p:spPr>
        <p:txBody>
          <a:bodyPr wrap="square" rtlCol="0">
            <a:spAutoFit/>
          </a:bodyPr>
          <a:lstStyle/>
          <a:p>
            <a:r>
              <a:rPr lang="en-US" sz="1200" b="1" dirty="0" smtClean="0"/>
              <a:t>Towson University</a:t>
            </a:r>
            <a:endParaRPr lang="en-US" sz="1200" b="1" dirty="0"/>
          </a:p>
        </p:txBody>
      </p:sp>
      <p:sp>
        <p:nvSpPr>
          <p:cNvPr id="8" name="Rectangle 7"/>
          <p:cNvSpPr/>
          <p:nvPr/>
        </p:nvSpPr>
        <p:spPr>
          <a:xfrm>
            <a:off x="228600" y="0"/>
            <a:ext cx="3129383"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Methods: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ransition spd="slow" advClick="0" advTm="1500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childTnLst>
                          </p:cTn>
                        </p:par>
                        <p:par>
                          <p:cTn id="8" fill="hold">
                            <p:stCondLst>
                              <p:cond delay="2000"/>
                            </p:stCondLst>
                            <p:childTnLst>
                              <p:par>
                                <p:cTn id="9" presetID="5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strVal val="#ppt_w*0.7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animEffect transition="in" filter="fade">
                                      <p:cBhvr>
                                        <p:cTn id="13" dur="1000"/>
                                        <p:tgtEl>
                                          <p:spTgt spid="3"/>
                                        </p:tgtEl>
                                      </p:cBhvr>
                                    </p:animEffect>
                                  </p:childTnLst>
                                </p:cTn>
                              </p:par>
                            </p:childTnLst>
                          </p:cTn>
                        </p:par>
                        <p:par>
                          <p:cTn id="14" fill="hold">
                            <p:stCondLst>
                              <p:cond delay="3000"/>
                            </p:stCondLst>
                            <p:childTnLst>
                              <p:par>
                                <p:cTn id="15" presetID="25" presetClass="entr" presetSubtype="0"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anim calcmode="lin" valueType="num">
                                      <p:cBhvr>
                                        <p:cTn id="17" dur="500" decel="50000" fill="hold">
                                          <p:stCondLst>
                                            <p:cond delay="0"/>
                                          </p:stCondLst>
                                        </p:cTn>
                                        <p:tgtEl>
                                          <p:spTgt spid="3074"/>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074"/>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074"/>
                                        </p:tgtEl>
                                        <p:attrNameLst>
                                          <p:attrName>ppt_w</p:attrName>
                                        </p:attrNameLst>
                                      </p:cBhvr>
                                      <p:tavLst>
                                        <p:tav tm="0">
                                          <p:val>
                                            <p:strVal val="#ppt_w*.05"/>
                                          </p:val>
                                        </p:tav>
                                        <p:tav tm="100000">
                                          <p:val>
                                            <p:strVal val="#ppt_w"/>
                                          </p:val>
                                        </p:tav>
                                      </p:tavLst>
                                    </p:anim>
                                    <p:anim calcmode="lin" valueType="num">
                                      <p:cBhvr>
                                        <p:cTn id="20" dur="1000" fill="hold"/>
                                        <p:tgtEl>
                                          <p:spTgt spid="3074"/>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074"/>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074"/>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074"/>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074"/>
                                        </p:tgtEl>
                                      </p:cBhvr>
                                    </p:animEffect>
                                  </p:childTnLst>
                                </p:cTn>
                              </p:par>
                              <p:par>
                                <p:cTn id="25" presetID="35"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2000"/>
                                        <p:tgtEl>
                                          <p:spTgt spid="6"/>
                                        </p:tgtEl>
                                      </p:cBhvr>
                                    </p:animEffect>
                                    <p:anim calcmode="lin" valueType="num">
                                      <p:cBhvr>
                                        <p:cTn id="28" dur="2000" fill="hold"/>
                                        <p:tgtEl>
                                          <p:spTgt spid="6"/>
                                        </p:tgtEl>
                                        <p:attrNameLst>
                                          <p:attrName>style.rotation</p:attrName>
                                        </p:attrNameLst>
                                      </p:cBhvr>
                                      <p:tavLst>
                                        <p:tav tm="0">
                                          <p:val>
                                            <p:fltVal val="720"/>
                                          </p:val>
                                        </p:tav>
                                        <p:tav tm="100000">
                                          <p:val>
                                            <p:fltVal val="0"/>
                                          </p:val>
                                        </p:tav>
                                      </p:tavLst>
                                    </p:anim>
                                    <p:anim calcmode="lin" valueType="num">
                                      <p:cBhvr>
                                        <p:cTn id="29" dur="2000" fill="hold"/>
                                        <p:tgtEl>
                                          <p:spTgt spid="6"/>
                                        </p:tgtEl>
                                        <p:attrNameLst>
                                          <p:attrName>ppt_h</p:attrName>
                                        </p:attrNameLst>
                                      </p:cBhvr>
                                      <p:tavLst>
                                        <p:tav tm="0">
                                          <p:val>
                                            <p:fltVal val="0"/>
                                          </p:val>
                                        </p:tav>
                                        <p:tav tm="100000">
                                          <p:val>
                                            <p:strVal val="#ppt_h"/>
                                          </p:val>
                                        </p:tav>
                                      </p:tavLst>
                                    </p:anim>
                                    <p:anim calcmode="lin" valueType="num">
                                      <p:cBhvr>
                                        <p:cTn id="30" dur="2000" fill="hold"/>
                                        <p:tgtEl>
                                          <p:spTgt spid="6"/>
                                        </p:tgtEl>
                                        <p:attrNameLst>
                                          <p:attrName>ppt_w</p:attrName>
                                        </p:attrNameLst>
                                      </p:cBhvr>
                                      <p:tavLst>
                                        <p:tav tm="0">
                                          <p:val>
                                            <p:fltVal val="0"/>
                                          </p:val>
                                        </p:tav>
                                        <p:tav tm="100000">
                                          <p:val>
                                            <p:strVal val="#ppt_w"/>
                                          </p:val>
                                        </p:tav>
                                      </p:tavLst>
                                    </p:anim>
                                  </p:childTnLst>
                                </p:cTn>
                              </p:par>
                            </p:childTnLst>
                          </p:cTn>
                        </p:par>
                        <p:par>
                          <p:cTn id="31" fill="hold">
                            <p:stCondLst>
                              <p:cond delay="5000"/>
                            </p:stCondLst>
                            <p:childTnLst>
                              <p:par>
                                <p:cTn id="32" presetID="29" presetClass="entr" presetSubtype="0" fill="hold" nodeType="afterEffect">
                                  <p:stCondLst>
                                    <p:cond delay="0"/>
                                  </p:stCondLst>
                                  <p:childTnLst>
                                    <p:set>
                                      <p:cBhvr>
                                        <p:cTn id="33" dur="1" fill="hold">
                                          <p:stCondLst>
                                            <p:cond delay="0"/>
                                          </p:stCondLst>
                                        </p:cTn>
                                        <p:tgtEl>
                                          <p:spTgt spid="3076"/>
                                        </p:tgtEl>
                                        <p:attrNameLst>
                                          <p:attrName>style.visibility</p:attrName>
                                        </p:attrNameLst>
                                      </p:cBhvr>
                                      <p:to>
                                        <p:strVal val="visible"/>
                                      </p:to>
                                    </p:set>
                                    <p:anim calcmode="lin" valueType="num">
                                      <p:cBhvr>
                                        <p:cTn id="34" dur="1000" fill="hold"/>
                                        <p:tgtEl>
                                          <p:spTgt spid="3076"/>
                                        </p:tgtEl>
                                        <p:attrNameLst>
                                          <p:attrName>ppt_x</p:attrName>
                                        </p:attrNameLst>
                                      </p:cBhvr>
                                      <p:tavLst>
                                        <p:tav tm="0">
                                          <p:val>
                                            <p:strVal val="#ppt_x-.2"/>
                                          </p:val>
                                        </p:tav>
                                        <p:tav tm="100000">
                                          <p:val>
                                            <p:strVal val="#ppt_x"/>
                                          </p:val>
                                        </p:tav>
                                      </p:tavLst>
                                    </p:anim>
                                    <p:anim calcmode="lin" valueType="num">
                                      <p:cBhvr>
                                        <p:cTn id="35" dur="1000" fill="hold"/>
                                        <p:tgtEl>
                                          <p:spTgt spid="3076"/>
                                        </p:tgtEl>
                                        <p:attrNameLst>
                                          <p:attrName>ppt_y</p:attrName>
                                        </p:attrNameLst>
                                      </p:cBhvr>
                                      <p:tavLst>
                                        <p:tav tm="0">
                                          <p:val>
                                            <p:strVal val="#ppt_y"/>
                                          </p:val>
                                        </p:tav>
                                        <p:tav tm="100000">
                                          <p:val>
                                            <p:strVal val="#ppt_y"/>
                                          </p:val>
                                        </p:tav>
                                      </p:tavLst>
                                    </p:anim>
                                    <p:animEffect transition="in" filter="wipe(right)" prLst="gradientSize: 0.1">
                                      <p:cBhvr>
                                        <p:cTn id="36" dur="1000"/>
                                        <p:tgtEl>
                                          <p:spTgt spid="3076"/>
                                        </p:tgtEl>
                                      </p:cBhvr>
                                    </p:animEffect>
                                  </p:childTnLst>
                                </p:cTn>
                              </p:par>
                              <p:par>
                                <p:cTn id="37" presetID="58" presetClass="entr" presetSubtype="0" accel="10000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1000" fill="hold"/>
                                        <p:tgtEl>
                                          <p:spTgt spid="5"/>
                                        </p:tgtEl>
                                        <p:attrNameLst>
                                          <p:attrName>ppt_w</p:attrName>
                                        </p:attrNameLst>
                                      </p:cBhvr>
                                      <p:tavLst>
                                        <p:tav tm="0">
                                          <p:val>
                                            <p:strVal val="#ppt_w*2.5"/>
                                          </p:val>
                                        </p:tav>
                                        <p:tav tm="100000">
                                          <p:val>
                                            <p:strVal val="#ppt_w"/>
                                          </p:val>
                                        </p:tav>
                                      </p:tavLst>
                                    </p:anim>
                                    <p:anim calcmode="lin" valueType="num">
                                      <p:cBhvr>
                                        <p:cTn id="40" dur="1000" fill="hold"/>
                                        <p:tgtEl>
                                          <p:spTgt spid="5"/>
                                        </p:tgtEl>
                                        <p:attrNameLst>
                                          <p:attrName>ppt_h</p:attrName>
                                        </p:attrNameLst>
                                      </p:cBhvr>
                                      <p:tavLst>
                                        <p:tav tm="0">
                                          <p:val>
                                            <p:strVal val="#ppt_h*0.01"/>
                                          </p:val>
                                        </p:tav>
                                        <p:tav tm="100000">
                                          <p:val>
                                            <p:strVal val="#ppt_h"/>
                                          </p:val>
                                        </p:tav>
                                      </p:tavLst>
                                    </p:anim>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h+1"/>
                                          </p:val>
                                        </p:tav>
                                        <p:tav tm="100000">
                                          <p:val>
                                            <p:strVal val="#ppt_y"/>
                                          </p:val>
                                        </p:tav>
                                      </p:tavLst>
                                    </p:anim>
                                    <p:animEffect transition="in" filter="fade">
                                      <p:cBhvr>
                                        <p:cTn id="4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0"/>
            <a:ext cx="2752677"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Findings: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457200" y="1143000"/>
            <a:ext cx="6858000" cy="1200329"/>
          </a:xfrm>
          <a:prstGeom prst="rect">
            <a:avLst/>
          </a:prstGeom>
          <a:noFill/>
        </p:spPr>
        <p:txBody>
          <a:bodyPr wrap="square" rtlCol="0">
            <a:spAutoFit/>
          </a:bodyPr>
          <a:lstStyle/>
          <a:p>
            <a:r>
              <a:rPr lang="en-US" b="1" dirty="0" smtClean="0"/>
              <a:t>For my findings I used interviews and time diaries and pictures.  I used these three forms of information for my findings, because they hel</a:t>
            </a:r>
            <a:r>
              <a:rPr lang="en-US" b="1" dirty="0" smtClean="0"/>
              <a:t>ped me observe the differences from each college.</a:t>
            </a:r>
            <a:r>
              <a:rPr lang="en-US" b="1" dirty="0" smtClean="0"/>
              <a:t> </a:t>
            </a:r>
            <a:endParaRPr lang="en-US" b="1" dirty="0"/>
          </a:p>
        </p:txBody>
      </p:sp>
      <p:pic>
        <p:nvPicPr>
          <p:cNvPr id="6" name="Picture 5" descr="District%209-20110911-00178.jpg"/>
          <p:cNvPicPr>
            <a:picLocks noChangeAspect="1"/>
          </p:cNvPicPr>
          <p:nvPr/>
        </p:nvPicPr>
        <p:blipFill>
          <a:blip r:embed="rId2" cstate="print"/>
          <a:stretch>
            <a:fillRect/>
          </a:stretch>
        </p:blipFill>
        <p:spPr>
          <a:xfrm>
            <a:off x="304800" y="2514600"/>
            <a:ext cx="2641600"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838200" y="4572000"/>
            <a:ext cx="1676400" cy="276999"/>
          </a:xfrm>
          <a:prstGeom prst="rect">
            <a:avLst/>
          </a:prstGeom>
          <a:noFill/>
        </p:spPr>
        <p:txBody>
          <a:bodyPr wrap="square" rtlCol="0">
            <a:spAutoFit/>
          </a:bodyPr>
          <a:lstStyle/>
          <a:p>
            <a:r>
              <a:rPr lang="en-US" sz="1200" b="1" dirty="0" smtClean="0"/>
              <a:t>Towson University</a:t>
            </a:r>
            <a:endParaRPr lang="en-US" sz="1200" b="1" dirty="0"/>
          </a:p>
        </p:txBody>
      </p:sp>
      <p:pic>
        <p:nvPicPr>
          <p:cNvPr id="8" name="Picture 7" descr="DSCN1254.JPG"/>
          <p:cNvPicPr>
            <a:picLocks noChangeAspect="1"/>
          </p:cNvPicPr>
          <p:nvPr/>
        </p:nvPicPr>
        <p:blipFill>
          <a:blip r:embed="rId3" cstate="print"/>
          <a:stretch>
            <a:fillRect/>
          </a:stretch>
        </p:blipFill>
        <p:spPr>
          <a:xfrm>
            <a:off x="5257800" y="2133600"/>
            <a:ext cx="2794000" cy="2095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1"/>
          <p:cNvPicPr>
            <a:picLocks noChangeAspect="1" noChangeArrowheads="1"/>
          </p:cNvPicPr>
          <p:nvPr/>
        </p:nvPicPr>
        <p:blipFill>
          <a:blip r:embed="rId4" cstate="print"/>
          <a:srcRect/>
          <a:stretch>
            <a:fillRect/>
          </a:stretch>
        </p:blipFill>
        <p:spPr bwMode="auto">
          <a:xfrm>
            <a:off x="3124200" y="4419600"/>
            <a:ext cx="2659844" cy="19948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3505200" y="6400800"/>
            <a:ext cx="2053350" cy="276999"/>
          </a:xfrm>
          <a:prstGeom prst="rect">
            <a:avLst/>
          </a:prstGeom>
          <a:noFill/>
        </p:spPr>
        <p:txBody>
          <a:bodyPr wrap="square" rtlCol="0">
            <a:spAutoFit/>
          </a:bodyPr>
          <a:lstStyle/>
          <a:p>
            <a:r>
              <a:rPr lang="en-US" sz="1200" b="1" dirty="0" smtClean="0"/>
              <a:t>Marywood University</a:t>
            </a:r>
            <a:endParaRPr lang="en-US" sz="1200" b="1" dirty="0"/>
          </a:p>
        </p:txBody>
      </p:sp>
      <p:sp>
        <p:nvSpPr>
          <p:cNvPr id="13" name="TextBox 12"/>
          <p:cNvSpPr txBox="1"/>
          <p:nvPr/>
        </p:nvSpPr>
        <p:spPr>
          <a:xfrm>
            <a:off x="5867400" y="4495800"/>
            <a:ext cx="2053350" cy="276999"/>
          </a:xfrm>
          <a:prstGeom prst="rect">
            <a:avLst/>
          </a:prstGeom>
          <a:noFill/>
        </p:spPr>
        <p:txBody>
          <a:bodyPr wrap="square" rtlCol="0">
            <a:spAutoFit/>
          </a:bodyPr>
          <a:lstStyle/>
          <a:p>
            <a:r>
              <a:rPr lang="en-US" sz="1200" b="1" dirty="0" smtClean="0"/>
              <a:t>Bloomsburg </a:t>
            </a:r>
            <a:r>
              <a:rPr lang="en-US" sz="1200" b="1" dirty="0" smtClean="0"/>
              <a:t>University</a:t>
            </a:r>
            <a:endParaRPr lang="en-US" sz="1200" b="1" dirty="0"/>
          </a:p>
        </p:txBody>
      </p:sp>
    </p:spTree>
  </p:cSld>
  <p:clrMapOvr>
    <a:masterClrMapping/>
  </p:clrMapOvr>
  <p:transition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par>
                                <p:cTn id="11" presetID="3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800" decel="100000"/>
                                        <p:tgtEl>
                                          <p:spTgt spid="5"/>
                                        </p:tgtEl>
                                      </p:cBhvr>
                                    </p:animEffect>
                                    <p:anim calcmode="lin" valueType="num">
                                      <p:cBhvr>
                                        <p:cTn id="14" dur="800" decel="100000" fill="hold"/>
                                        <p:tgtEl>
                                          <p:spTgt spid="5"/>
                                        </p:tgtEl>
                                        <p:attrNameLst>
                                          <p:attrName>style.rotation</p:attrName>
                                        </p:attrNameLst>
                                      </p:cBhvr>
                                      <p:tavLst>
                                        <p:tav tm="0">
                                          <p:val>
                                            <p:fltVal val="-90"/>
                                          </p:val>
                                        </p:tav>
                                        <p:tav tm="100000">
                                          <p:val>
                                            <p:fltVal val="0"/>
                                          </p:val>
                                        </p:tav>
                                      </p:tavLst>
                                    </p:anim>
                                    <p:anim calcmode="lin" valueType="num">
                                      <p:cBhvr>
                                        <p:cTn id="15" dur="800" decel="100000" fill="hold"/>
                                        <p:tgtEl>
                                          <p:spTgt spid="5"/>
                                        </p:tgtEl>
                                        <p:attrNameLst>
                                          <p:attrName>ppt_x</p:attrName>
                                        </p:attrNameLst>
                                      </p:cBhvr>
                                      <p:tavLst>
                                        <p:tav tm="0">
                                          <p:val>
                                            <p:strVal val="#ppt_x+0.4"/>
                                          </p:val>
                                        </p:tav>
                                        <p:tav tm="100000">
                                          <p:val>
                                            <p:strVal val="#ppt_x-0.05"/>
                                          </p:val>
                                        </p:tav>
                                      </p:tavLst>
                                    </p:anim>
                                    <p:anim calcmode="lin" valueType="num">
                                      <p:cBhvr>
                                        <p:cTn id="16" dur="800" decel="100000" fill="hold"/>
                                        <p:tgtEl>
                                          <p:spTgt spid="5"/>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par>
                                <p:cTn id="19" presetID="35"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anim calcmode="lin" valueType="num">
                                      <p:cBhvr>
                                        <p:cTn id="22" dur="2000" fill="hold"/>
                                        <p:tgtEl>
                                          <p:spTgt spid="7"/>
                                        </p:tgtEl>
                                        <p:attrNameLst>
                                          <p:attrName>style.rotation</p:attrName>
                                        </p:attrNameLst>
                                      </p:cBhvr>
                                      <p:tavLst>
                                        <p:tav tm="0">
                                          <p:val>
                                            <p:fltVal val="720"/>
                                          </p:val>
                                        </p:tav>
                                        <p:tav tm="100000">
                                          <p:val>
                                            <p:fltVal val="0"/>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anim calcmode="lin" valueType="num">
                                      <p:cBhvr>
                                        <p:cTn id="24" dur="2000" fill="hold"/>
                                        <p:tgtEl>
                                          <p:spTgt spid="7"/>
                                        </p:tgtEl>
                                        <p:attrNameLst>
                                          <p:attrName>ppt_w</p:attrName>
                                        </p:attrNameLst>
                                      </p:cBhvr>
                                      <p:tavLst>
                                        <p:tav tm="0">
                                          <p:val>
                                            <p:fltVal val="0"/>
                                          </p:val>
                                        </p:tav>
                                        <p:tav tm="100000">
                                          <p:val>
                                            <p:strVal val="#ppt_w"/>
                                          </p:val>
                                        </p:tav>
                                      </p:tavLst>
                                    </p:anim>
                                  </p:childTnLst>
                                </p:cTn>
                              </p:par>
                            </p:childTnLst>
                          </p:cTn>
                        </p:par>
                        <p:par>
                          <p:cTn id="25" fill="hold">
                            <p:stCondLst>
                              <p:cond delay="2000"/>
                            </p:stCondLst>
                            <p:childTnLst>
                              <p:par>
                                <p:cTn id="26" presetID="35"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anim calcmode="lin" valueType="num">
                                      <p:cBhvr>
                                        <p:cTn id="29" dur="2000" fill="hold"/>
                                        <p:tgtEl>
                                          <p:spTgt spid="9"/>
                                        </p:tgtEl>
                                        <p:attrNameLst>
                                          <p:attrName>style.rotation</p:attrName>
                                        </p:attrNameLst>
                                      </p:cBhvr>
                                      <p:tavLst>
                                        <p:tav tm="0">
                                          <p:val>
                                            <p:fltVal val="720"/>
                                          </p:val>
                                        </p:tav>
                                        <p:tav tm="100000">
                                          <p:val>
                                            <p:fltVal val="0"/>
                                          </p:val>
                                        </p:tav>
                                      </p:tavLst>
                                    </p:anim>
                                    <p:anim calcmode="lin" valueType="num">
                                      <p:cBhvr>
                                        <p:cTn id="30" dur="2000" fill="hold"/>
                                        <p:tgtEl>
                                          <p:spTgt spid="9"/>
                                        </p:tgtEl>
                                        <p:attrNameLst>
                                          <p:attrName>ppt_h</p:attrName>
                                        </p:attrNameLst>
                                      </p:cBhvr>
                                      <p:tavLst>
                                        <p:tav tm="0">
                                          <p:val>
                                            <p:fltVal val="0"/>
                                          </p:val>
                                        </p:tav>
                                        <p:tav tm="100000">
                                          <p:val>
                                            <p:strVal val="#ppt_h"/>
                                          </p:val>
                                        </p:tav>
                                      </p:tavLst>
                                    </p:anim>
                                    <p:anim calcmode="lin" valueType="num">
                                      <p:cBhvr>
                                        <p:cTn id="31" dur="2000" fill="hold"/>
                                        <p:tgtEl>
                                          <p:spTgt spid="9"/>
                                        </p:tgtEl>
                                        <p:attrNameLst>
                                          <p:attrName>ppt_w</p:attrName>
                                        </p:attrNameLst>
                                      </p:cBhvr>
                                      <p:tavLst>
                                        <p:tav tm="0">
                                          <p:val>
                                            <p:fltVal val="0"/>
                                          </p:val>
                                        </p:tav>
                                        <p:tav tm="100000">
                                          <p:val>
                                            <p:strVal val="#ppt_w"/>
                                          </p:val>
                                        </p:tav>
                                      </p:tavLst>
                                    </p:anim>
                                  </p:childTnLst>
                                </p:cTn>
                              </p:par>
                              <p:par>
                                <p:cTn id="32" presetID="35"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2000"/>
                                        <p:tgtEl>
                                          <p:spTgt spid="10"/>
                                        </p:tgtEl>
                                      </p:cBhvr>
                                    </p:animEffect>
                                    <p:anim calcmode="lin" valueType="num">
                                      <p:cBhvr>
                                        <p:cTn id="35" dur="2000" fill="hold"/>
                                        <p:tgtEl>
                                          <p:spTgt spid="10"/>
                                        </p:tgtEl>
                                        <p:attrNameLst>
                                          <p:attrName>style.rotation</p:attrName>
                                        </p:attrNameLst>
                                      </p:cBhvr>
                                      <p:tavLst>
                                        <p:tav tm="0">
                                          <p:val>
                                            <p:fltVal val="720"/>
                                          </p:val>
                                        </p:tav>
                                        <p:tav tm="100000">
                                          <p:val>
                                            <p:fltVal val="0"/>
                                          </p:val>
                                        </p:tav>
                                      </p:tavLst>
                                    </p:anim>
                                    <p:anim calcmode="lin" valueType="num">
                                      <p:cBhvr>
                                        <p:cTn id="36" dur="2000" fill="hold"/>
                                        <p:tgtEl>
                                          <p:spTgt spid="10"/>
                                        </p:tgtEl>
                                        <p:attrNameLst>
                                          <p:attrName>ppt_h</p:attrName>
                                        </p:attrNameLst>
                                      </p:cBhvr>
                                      <p:tavLst>
                                        <p:tav tm="0">
                                          <p:val>
                                            <p:fltVal val="0"/>
                                          </p:val>
                                        </p:tav>
                                        <p:tav tm="100000">
                                          <p:val>
                                            <p:strVal val="#ppt_h"/>
                                          </p:val>
                                        </p:tav>
                                      </p:tavLst>
                                    </p:anim>
                                    <p:anim calcmode="lin" valueType="num">
                                      <p:cBhvr>
                                        <p:cTn id="37" dur="2000" fill="hold"/>
                                        <p:tgtEl>
                                          <p:spTgt spid="10"/>
                                        </p:tgtEl>
                                        <p:attrNameLst>
                                          <p:attrName>ppt_w</p:attrName>
                                        </p:attrNameLst>
                                      </p:cBhvr>
                                      <p:tavLst>
                                        <p:tav tm="0">
                                          <p:val>
                                            <p:fltVal val="0"/>
                                          </p:val>
                                        </p:tav>
                                        <p:tav tm="100000">
                                          <p:val>
                                            <p:strVal val="#ppt_w"/>
                                          </p:val>
                                        </p:tav>
                                      </p:tavLst>
                                    </p:anim>
                                  </p:childTnLst>
                                </p:cTn>
                              </p:par>
                              <p:par>
                                <p:cTn id="38" presetID="35"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2000"/>
                                        <p:tgtEl>
                                          <p:spTgt spid="13"/>
                                        </p:tgtEl>
                                      </p:cBhvr>
                                    </p:animEffect>
                                    <p:anim calcmode="lin" valueType="num">
                                      <p:cBhvr>
                                        <p:cTn id="41" dur="2000" fill="hold"/>
                                        <p:tgtEl>
                                          <p:spTgt spid="13"/>
                                        </p:tgtEl>
                                        <p:attrNameLst>
                                          <p:attrName>style.rotation</p:attrName>
                                        </p:attrNameLst>
                                      </p:cBhvr>
                                      <p:tavLst>
                                        <p:tav tm="0">
                                          <p:val>
                                            <p:fltVal val="720"/>
                                          </p:val>
                                        </p:tav>
                                        <p:tav tm="100000">
                                          <p:val>
                                            <p:fltVal val="0"/>
                                          </p:val>
                                        </p:tav>
                                      </p:tavLst>
                                    </p:anim>
                                    <p:anim calcmode="lin" valueType="num">
                                      <p:cBhvr>
                                        <p:cTn id="42" dur="2000" fill="hold"/>
                                        <p:tgtEl>
                                          <p:spTgt spid="13"/>
                                        </p:tgtEl>
                                        <p:attrNameLst>
                                          <p:attrName>ppt_h</p:attrName>
                                        </p:attrNameLst>
                                      </p:cBhvr>
                                      <p:tavLst>
                                        <p:tav tm="0">
                                          <p:val>
                                            <p:fltVal val="0"/>
                                          </p:val>
                                        </p:tav>
                                        <p:tav tm="100000">
                                          <p:val>
                                            <p:strVal val="#ppt_h"/>
                                          </p:val>
                                        </p:tav>
                                      </p:tavLst>
                                    </p:anim>
                                    <p:anim calcmode="lin" valueType="num">
                                      <p:cBhvr>
                                        <p:cTn id="43" dur="20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10"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7924800" cy="646331"/>
          </a:xfrm>
          <a:prstGeom prst="rect">
            <a:avLst/>
          </a:prstGeom>
        </p:spPr>
        <p:txBody>
          <a:bodyPr wrap="square">
            <a:spAutoFit/>
          </a:bodyPr>
          <a:lstStyle/>
          <a:p>
            <a:pPr lvl="0" algn="ctr"/>
            <a:r>
              <a:rPr lang="en-US" sz="36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Bloomsburg University</a:t>
            </a:r>
          </a:p>
        </p:txBody>
      </p:sp>
      <p:graphicFrame>
        <p:nvGraphicFramePr>
          <p:cNvPr id="5" name="Chart 4"/>
          <p:cNvGraphicFramePr/>
          <p:nvPr/>
        </p:nvGraphicFramePr>
        <p:xfrm>
          <a:off x="1905000" y="2514600"/>
          <a:ext cx="56388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0" y="914400"/>
            <a:ext cx="8077200" cy="1754326"/>
          </a:xfrm>
          <a:prstGeom prst="rect">
            <a:avLst/>
          </a:prstGeom>
          <a:noFill/>
        </p:spPr>
        <p:txBody>
          <a:bodyPr wrap="square" rtlCol="0">
            <a:spAutoFit/>
          </a:bodyPr>
          <a:lstStyle/>
          <a:p>
            <a:r>
              <a:rPr lang="en-US" b="1" dirty="0" smtClean="0"/>
              <a:t>During my research I asked five students from Bloomsburg University about their daily routine. The students gave me a list of activities from when they woke up to when they went to bed for one day of the week.  Also, I asked them what</a:t>
            </a:r>
            <a:r>
              <a:rPr lang="en-US" b="1" dirty="0" smtClean="0"/>
              <a:t> time they woke up the next day, so I could achieve a more accurate answer.  </a:t>
            </a:r>
            <a:r>
              <a:rPr lang="en-US" b="1" dirty="0" smtClean="0"/>
              <a:t>As </a:t>
            </a:r>
            <a:r>
              <a:rPr lang="en-US" b="1" dirty="0" smtClean="0"/>
              <a:t>seen on this pie </a:t>
            </a:r>
            <a:r>
              <a:rPr lang="en-US" b="1" dirty="0" smtClean="0"/>
              <a:t>chart, </a:t>
            </a:r>
            <a:r>
              <a:rPr lang="en-US" b="1" dirty="0" smtClean="0"/>
              <a:t>many spend it sleeping or with their friends</a:t>
            </a:r>
            <a:r>
              <a:rPr lang="en-US" b="1" dirty="0" smtClean="0"/>
              <a:t>.</a:t>
            </a:r>
            <a:endParaRPr lang="en-US" b="1" dirty="0"/>
          </a:p>
        </p:txBody>
      </p:sp>
      <p:sp>
        <p:nvSpPr>
          <p:cNvPr id="12" name="TextBox 11"/>
          <p:cNvSpPr txBox="1"/>
          <p:nvPr/>
        </p:nvSpPr>
        <p:spPr>
          <a:xfrm>
            <a:off x="0" y="6211669"/>
            <a:ext cx="1524000" cy="646331"/>
          </a:xfrm>
          <a:prstGeom prst="rect">
            <a:avLst/>
          </a:prstGeom>
          <a:noFill/>
        </p:spPr>
        <p:txBody>
          <a:bodyPr wrap="square" rtlCol="0">
            <a:spAutoFit/>
          </a:bodyPr>
          <a:lstStyle/>
          <a:p>
            <a:r>
              <a:rPr lang="en-US" dirty="0" err="1" smtClean="0"/>
              <a:t>INtroduce</a:t>
            </a:r>
            <a:endParaRPr lang="en-US" dirty="0" smtClean="0"/>
          </a:p>
          <a:p>
            <a:r>
              <a:rPr lang="en-US" dirty="0" smtClean="0"/>
              <a:t>INsert</a:t>
            </a:r>
            <a:endParaRPr lang="en-US" dirty="0"/>
          </a:p>
        </p:txBody>
      </p:sp>
    </p:spTree>
  </p:cSld>
  <p:clrMapOvr>
    <a:masterClrMapping/>
  </p:clrMapOvr>
  <p:transition spd="slow" advClick="0" advTm="20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par>
                          <p:cTn id="11" fill="hold">
                            <p:stCondLst>
                              <p:cond delay="29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style.rotation</p:attrName>
                                        </p:attrNameLst>
                                      </p:cBhvr>
                                      <p:tavLst>
                                        <p:tav tm="0">
                                          <p:val>
                                            <p:fltVal val="90"/>
                                          </p:val>
                                        </p:tav>
                                        <p:tav tm="100000">
                                          <p:val>
                                            <p:fltVal val="0"/>
                                          </p:val>
                                        </p:tav>
                                      </p:tavLst>
                                    </p:anim>
                                    <p:animEffect transition="in" filter="fade">
                                      <p:cBhvr>
                                        <p:cTn id="17" dur="1000"/>
                                        <p:tgtEl>
                                          <p:spTgt spid="5"/>
                                        </p:tgtEl>
                                      </p:cBhvr>
                                    </p:animEffect>
                                  </p:childTnLst>
                                </p:cTn>
                              </p:par>
                              <p:par>
                                <p:cTn id="18" presetID="3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800" decel="100000"/>
                                        <p:tgtEl>
                                          <p:spTgt spid="7"/>
                                        </p:tgtEl>
                                      </p:cBhvr>
                                    </p:animEffect>
                                    <p:anim calcmode="lin" valueType="num">
                                      <p:cBhvr>
                                        <p:cTn id="21" dur="800" decel="100000" fill="hold"/>
                                        <p:tgtEl>
                                          <p:spTgt spid="7"/>
                                        </p:tgtEl>
                                        <p:attrNameLst>
                                          <p:attrName>style.rotation</p:attrName>
                                        </p:attrNameLst>
                                      </p:cBhvr>
                                      <p:tavLst>
                                        <p:tav tm="0">
                                          <p:val>
                                            <p:fltVal val="-90"/>
                                          </p:val>
                                        </p:tav>
                                        <p:tav tm="100000">
                                          <p:val>
                                            <p:fltVal val="0"/>
                                          </p:val>
                                        </p:tav>
                                      </p:tavLst>
                                    </p:anim>
                                    <p:anim calcmode="lin" valueType="num">
                                      <p:cBhvr>
                                        <p:cTn id="22" dur="800" decel="100000" fill="hold"/>
                                        <p:tgtEl>
                                          <p:spTgt spid="7"/>
                                        </p:tgtEl>
                                        <p:attrNameLst>
                                          <p:attrName>ppt_x</p:attrName>
                                        </p:attrNameLst>
                                      </p:cBhvr>
                                      <p:tavLst>
                                        <p:tav tm="0">
                                          <p:val>
                                            <p:strVal val="#ppt_x+0.4"/>
                                          </p:val>
                                        </p:tav>
                                        <p:tav tm="100000">
                                          <p:val>
                                            <p:strVal val="#ppt_x-0.05"/>
                                          </p:val>
                                        </p:tav>
                                      </p:tavLst>
                                    </p:anim>
                                    <p:anim calcmode="lin" valueType="num">
                                      <p:cBhvr>
                                        <p:cTn id="23" dur="800" decel="100000" fill="hold"/>
                                        <p:tgtEl>
                                          <p:spTgt spid="7"/>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26" fill="hold">
                            <p:stCondLst>
                              <p:cond delay="3900"/>
                            </p:stCondLst>
                            <p:childTnLst>
                              <p:par>
                                <p:cTn id="27" presetID="10" presetClass="entr" presetSubtype="0" fill="hold" grpId="0" nodeType="afterEffect">
                                  <p:stCondLst>
                                    <p:cond delay="0"/>
                                  </p:stCondLst>
                                  <p:childTnLst>
                                    <p:set>
                                      <p:cBhvr>
                                        <p:cTn id="28" dur="1" fill="hold">
                                          <p:stCondLst>
                                            <p:cond delay="0"/>
                                          </p:stCondLst>
                                        </p:cTn>
                                        <p:tgtEl>
                                          <p:spTgt spid="12">
                                            <p:txEl>
                                              <p:pRg st="0" end="0"/>
                                            </p:txEl>
                                          </p:spTgt>
                                        </p:tgtEl>
                                        <p:attrNameLst>
                                          <p:attrName>style.visibility</p:attrName>
                                        </p:attrNameLst>
                                      </p:cBhvr>
                                      <p:to>
                                        <p:strVal val="visible"/>
                                      </p:to>
                                    </p:set>
                                    <p:animEffect transition="in" filter="fade">
                                      <p:cBhvr>
                                        <p:cTn id="29" dur="2000"/>
                                        <p:tgtEl>
                                          <p:spTgt spid="12">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xEl>
                                              <p:pRg st="1" end="1"/>
                                            </p:txEl>
                                          </p:spTgt>
                                        </p:tgtEl>
                                        <p:attrNameLst>
                                          <p:attrName>style.visibility</p:attrName>
                                        </p:attrNameLst>
                                      </p:cBhvr>
                                      <p:to>
                                        <p:strVal val="visible"/>
                                      </p:to>
                                    </p:set>
                                    <p:animEffect transition="in" filter="fade">
                                      <p:cBhvr>
                                        <p:cTn id="32" dur="20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5" grpId="0">
        <p:bldAsOne/>
      </p:bldGraphic>
      <p:bldP spid="7" grpId="0"/>
      <p:bldP spid="12"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7620000" cy="830997"/>
          </a:xfrm>
          <a:prstGeom prst="rect">
            <a:avLst/>
          </a:prstGeom>
          <a:noFill/>
        </p:spPr>
        <p:txBody>
          <a:bodyPr wrap="square" lIns="91440" tIns="45720" rIns="91440" bIns="45720">
            <a:spAutoFit/>
          </a:bodyPr>
          <a:lstStyle/>
          <a:p>
            <a:pPr algn="ctr"/>
            <a: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Towson </a:t>
            </a:r>
            <a:r>
              <a:rPr lang="en-US" sz="4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University</a:t>
            </a:r>
            <a:endParaRPr lang="en-US" sz="4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graphicFrame>
        <p:nvGraphicFramePr>
          <p:cNvPr id="4" name="Chart 3"/>
          <p:cNvGraphicFramePr/>
          <p:nvPr/>
        </p:nvGraphicFramePr>
        <p:xfrm>
          <a:off x="-685800" y="838200"/>
          <a:ext cx="6248400" cy="4800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419600" y="1905000"/>
            <a:ext cx="3733800" cy="4247317"/>
          </a:xfrm>
          <a:prstGeom prst="rect">
            <a:avLst/>
          </a:prstGeom>
          <a:noFill/>
        </p:spPr>
        <p:txBody>
          <a:bodyPr wrap="square" rtlCol="0">
            <a:spAutoFit/>
          </a:bodyPr>
          <a:lstStyle/>
          <a:p>
            <a:r>
              <a:rPr lang="en-US" b="1" dirty="0" smtClean="0"/>
              <a:t>During my research I asked </a:t>
            </a:r>
            <a:r>
              <a:rPr lang="en-US" b="1" dirty="0" smtClean="0"/>
              <a:t>four students </a:t>
            </a:r>
            <a:r>
              <a:rPr lang="en-US" b="1" dirty="0" smtClean="0"/>
              <a:t>from </a:t>
            </a:r>
            <a:r>
              <a:rPr lang="en-US" b="1" dirty="0" smtClean="0"/>
              <a:t>Towson </a:t>
            </a:r>
            <a:r>
              <a:rPr lang="en-US" b="1" dirty="0" smtClean="0"/>
              <a:t>University about their daily routine. The students gave me a list of activities from when they woke up to when they went to bed for one day of the week.  </a:t>
            </a:r>
            <a:r>
              <a:rPr lang="en-US" b="1" dirty="0" smtClean="0"/>
              <a:t>Also, </a:t>
            </a:r>
            <a:r>
              <a:rPr lang="en-US" b="1" dirty="0" smtClean="0"/>
              <a:t>I asked them what time they woke up the next day so I could achieve a more accurate answer.  As seen on this pie chart many spend it sleeping or with their friends</a:t>
            </a:r>
            <a:r>
              <a:rPr lang="en-US" b="1" dirty="0" smtClean="0"/>
              <a:t>.  This shows that many students at Towson are similar to Bloomsburg students.</a:t>
            </a:r>
            <a:endParaRPr lang="en-US" b="1" dirty="0"/>
          </a:p>
        </p:txBody>
      </p:sp>
      <p:sp>
        <p:nvSpPr>
          <p:cNvPr id="7" name="Rectangle 6"/>
          <p:cNvSpPr/>
          <p:nvPr/>
        </p:nvSpPr>
        <p:spPr>
          <a:xfrm>
            <a:off x="0" y="6211669"/>
            <a:ext cx="1265090" cy="646331"/>
          </a:xfrm>
          <a:prstGeom prst="rect">
            <a:avLst/>
          </a:prstGeom>
        </p:spPr>
        <p:txBody>
          <a:bodyPr wrap="none">
            <a:spAutoFit/>
          </a:bodyPr>
          <a:lstStyle/>
          <a:p>
            <a:r>
              <a:rPr lang="en-US" dirty="0" err="1" smtClean="0"/>
              <a:t>INtroduce</a:t>
            </a:r>
            <a:r>
              <a:rPr lang="en-US" dirty="0" smtClean="0"/>
              <a:t> </a:t>
            </a:r>
          </a:p>
          <a:p>
            <a:r>
              <a:rPr lang="en-US" dirty="0" smtClean="0"/>
              <a:t>INsert</a:t>
            </a:r>
            <a:endParaRPr lang="en-US" dirty="0"/>
          </a:p>
        </p:txBody>
      </p:sp>
    </p:spTree>
  </p:cSld>
  <p:clrMapOvr>
    <a:masterClrMapping/>
  </p:clrMapOvr>
  <p:transition spd="slow" advClick="0" advTm="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1200" fill="hold">
                                          <p:stCondLst>
                                            <p:cond delay="0"/>
                                          </p:stCondLst>
                                        </p:cTn>
                                        <p:tgtEl>
                                          <p:spTgt spid="2"/>
                                        </p:tgtEl>
                                        <p:attrNameLst>
                                          <p:attrName>ppt_x</p:attrName>
                                        </p:attrNameLst>
                                      </p:cBhvr>
                                    </p:anim>
                                    <p:anim from="0" to="-1.0" calcmode="lin" valueType="num">
                                      <p:cBhvr>
                                        <p:cTn id="8" dur="400" decel="50000" autoRev="1" fill="hold">
                                          <p:stCondLst>
                                            <p:cond delay="1200"/>
                                          </p:stCondLst>
                                        </p:cTn>
                                        <p:tgtEl>
                                          <p:spTgt spid="2"/>
                                        </p:tgtEl>
                                        <p:attrNameLst>
                                          <p:attrName>xshear</p:attrName>
                                        </p:attrNameLst>
                                      </p:cBhvr>
                                    </p:anim>
                                    <p:animScale>
                                      <p:cBhvr>
                                        <p:cTn id="9" dur="400" decel="100000" autoRev="1" fill="hold">
                                          <p:stCondLst>
                                            <p:cond delay="1200"/>
                                          </p:stCondLst>
                                        </p:cTn>
                                        <p:tgtEl>
                                          <p:spTgt spid="2"/>
                                        </p:tgtEl>
                                      </p:cBhvr>
                                      <p:from x="100000" y="100000"/>
                                      <p:to x="80000" y="100000"/>
                                    </p:animScale>
                                    <p:anim by="(#ppt_h/3+#ppt_w*0.1)" calcmode="lin" valueType="num">
                                      <p:cBhvr additive="sum">
                                        <p:cTn id="10" dur="400" decel="100000" autoRev="1" fill="hold">
                                          <p:stCondLst>
                                            <p:cond delay="1200"/>
                                          </p:stCondLst>
                                        </p:cTn>
                                        <p:tgtEl>
                                          <p:spTgt spid="2"/>
                                        </p:tgtEl>
                                        <p:attrNameLst>
                                          <p:attrName>ppt_x</p:attrName>
                                        </p:attrNameLst>
                                      </p:cBhvr>
                                    </p:anim>
                                  </p:childTnLst>
                                </p:cTn>
                              </p:par>
                            </p:childTnLst>
                          </p:cTn>
                        </p:par>
                        <p:par>
                          <p:cTn id="11" fill="hold">
                            <p:stCondLst>
                              <p:cond delay="2000"/>
                            </p:stCondLst>
                            <p:childTnLst>
                              <p:par>
                                <p:cTn id="12" presetID="19" presetClass="entr" presetSubtype="1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par>
                                <p:cTn id="16" presetID="3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800" decel="100000"/>
                                        <p:tgtEl>
                                          <p:spTgt spid="5"/>
                                        </p:tgtEl>
                                      </p:cBhvr>
                                    </p:animEffect>
                                    <p:anim calcmode="lin" valueType="num">
                                      <p:cBhvr>
                                        <p:cTn id="19" dur="800" decel="100000" fill="hold"/>
                                        <p:tgtEl>
                                          <p:spTgt spid="5"/>
                                        </p:tgtEl>
                                        <p:attrNameLst>
                                          <p:attrName>style.rotation</p:attrName>
                                        </p:attrNameLst>
                                      </p:cBhvr>
                                      <p:tavLst>
                                        <p:tav tm="0">
                                          <p:val>
                                            <p:fltVal val="-90"/>
                                          </p:val>
                                        </p:tav>
                                        <p:tav tm="100000">
                                          <p:val>
                                            <p:fltVal val="0"/>
                                          </p:val>
                                        </p:tav>
                                      </p:tavLst>
                                    </p:anim>
                                    <p:anim calcmode="lin" valueType="num">
                                      <p:cBhvr>
                                        <p:cTn id="20" dur="800" decel="100000" fill="hold"/>
                                        <p:tgtEl>
                                          <p:spTgt spid="5"/>
                                        </p:tgtEl>
                                        <p:attrNameLst>
                                          <p:attrName>ppt_x</p:attrName>
                                        </p:attrNameLst>
                                      </p:cBhvr>
                                      <p:tavLst>
                                        <p:tav tm="0">
                                          <p:val>
                                            <p:strVal val="#ppt_x+0.4"/>
                                          </p:val>
                                        </p:tav>
                                        <p:tav tm="100000">
                                          <p:val>
                                            <p:strVal val="#ppt_x-0.05"/>
                                          </p:val>
                                        </p:tav>
                                      </p:tavLst>
                                    </p:anim>
                                    <p:anim calcmode="lin" valueType="num">
                                      <p:cBhvr>
                                        <p:cTn id="21" dur="800" decel="100000" fill="hold"/>
                                        <p:tgtEl>
                                          <p:spTgt spid="5"/>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24" fill="hold">
                            <p:stCondLst>
                              <p:cond delay="4000"/>
                            </p:stCondLst>
                            <p:childTnLst>
                              <p:par>
                                <p:cTn id="25" presetID="10" presetClass="entr" presetSubtype="0"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2000"/>
                                        <p:tgtEl>
                                          <p:spTgt spid="7">
                                            <p:txEl>
                                              <p:pRg st="0" end="0"/>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Effect transition="in" filter="fade">
                                      <p:cBhvr>
                                        <p:cTn id="31"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P spid="5" grpId="0"/>
      <p:bldP spid="7"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0"/>
            <a:ext cx="7220245" cy="1754326"/>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Similarities Between </a:t>
            </a:r>
          </a:p>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Bloomsburg and Towson</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TextBox 2"/>
          <p:cNvSpPr txBox="1"/>
          <p:nvPr/>
        </p:nvSpPr>
        <p:spPr>
          <a:xfrm>
            <a:off x="304800" y="1828800"/>
            <a:ext cx="7543800" cy="3477875"/>
          </a:xfrm>
          <a:prstGeom prst="rect">
            <a:avLst/>
          </a:prstGeom>
          <a:noFill/>
        </p:spPr>
        <p:txBody>
          <a:bodyPr wrap="square" rtlCol="0">
            <a:spAutoFit/>
          </a:bodyPr>
          <a:lstStyle/>
          <a:p>
            <a:r>
              <a:rPr lang="en-US" sz="2000" dirty="0" smtClean="0">
                <a:latin typeface="Segoe Print" pitchFamily="2" charset="0"/>
              </a:rPr>
              <a:t>The similarities I discovered between Bloomsburg University and Towson University were that most of them slept and spent time with friends.  Also, not many students spent time at meetings for clubs or </a:t>
            </a:r>
            <a:r>
              <a:rPr lang="en-US" sz="2000" dirty="0" smtClean="0">
                <a:latin typeface="Segoe Print" pitchFamily="2" charset="0"/>
              </a:rPr>
              <a:t>sports</a:t>
            </a:r>
            <a:r>
              <a:rPr lang="en-US" sz="2000" dirty="0" smtClean="0">
                <a:latin typeface="Segoe Print" pitchFamily="2" charset="0"/>
              </a:rPr>
              <a:t>.  This is very similar to “My Freshman Year” by Rebekah Nathan.  In the book she wrote “by 1990 it was already becoming clear that few students participate in campus events.” (p.47)  This shows that  even before Rebekah and I started doing our observations and research that many students didn’t participate in their colleges events held by clubs and organizations.</a:t>
            </a:r>
            <a:endParaRPr lang="en-US" sz="2000" dirty="0">
              <a:latin typeface="Segoe Print" pitchFamily="2" charset="0"/>
            </a:endParaRPr>
          </a:p>
        </p:txBody>
      </p:sp>
      <p:sp>
        <p:nvSpPr>
          <p:cNvPr id="4" name="Rectangle 3"/>
          <p:cNvSpPr/>
          <p:nvPr/>
        </p:nvSpPr>
        <p:spPr>
          <a:xfrm>
            <a:off x="0" y="6211669"/>
            <a:ext cx="1140056" cy="646331"/>
          </a:xfrm>
          <a:prstGeom prst="rect">
            <a:avLst/>
          </a:prstGeom>
        </p:spPr>
        <p:txBody>
          <a:bodyPr wrap="none">
            <a:spAutoFit/>
          </a:bodyPr>
          <a:lstStyle/>
          <a:p>
            <a:r>
              <a:rPr lang="en-US" dirty="0" smtClean="0"/>
              <a:t>INsert</a:t>
            </a:r>
          </a:p>
          <a:p>
            <a:r>
              <a:rPr lang="en-US" dirty="0" smtClean="0"/>
              <a:t>INterpret</a:t>
            </a:r>
            <a:endParaRPr lang="en-US" dirty="0"/>
          </a:p>
        </p:txBody>
      </p:sp>
    </p:spTree>
  </p:cSld>
  <p:clrMapOvr>
    <a:masterClrMapping/>
  </p:clrMapOvr>
  <p:transition spd="slow" advClick="0" advTm="25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1"/>
                                          </p:val>
                                        </p:tav>
                                        <p:tav tm="100000">
                                          <p:val>
                                            <p:strVal val="#ppt_x"/>
                                          </p:val>
                                        </p:tav>
                                      </p:tavLst>
                                    </p:anim>
                                    <p:anim calcmode="lin" valueType="num">
                                      <p:cBhvr>
                                        <p:cTn id="9" dur="5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2350"/>
                            </p:stCondLst>
                            <p:childTnLst>
                              <p:par>
                                <p:cTn id="11" presetID="3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3000"/>
                                        <p:tgtEl>
                                          <p:spTgt spid="3"/>
                                        </p:tgtEl>
                                      </p:cBhvr>
                                    </p:animEffect>
                                    <p:anim calcmode="lin" valueType="num">
                                      <p:cBhvr>
                                        <p:cTn id="14" dur="3000" fill="hold"/>
                                        <p:tgtEl>
                                          <p:spTgt spid="3"/>
                                        </p:tgtEl>
                                        <p:attrNameLst>
                                          <p:attrName>ppt_x</p:attrName>
                                        </p:attrNameLst>
                                      </p:cBhvr>
                                      <p:tavLst>
                                        <p:tav tm="0">
                                          <p:val>
                                            <p:strVal val="#ppt_x"/>
                                          </p:val>
                                        </p:tav>
                                        <p:tav tm="100000">
                                          <p:val>
                                            <p:strVal val="#ppt_x"/>
                                          </p:val>
                                        </p:tav>
                                      </p:tavLst>
                                    </p:anim>
                                    <p:anim calcmode="lin" valueType="num">
                                      <p:cBhvr>
                                        <p:cTn id="15" dur="2700" decel="100000" fill="hold"/>
                                        <p:tgtEl>
                                          <p:spTgt spid="3"/>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3"/>
                                        </p:tgtEl>
                                        <p:attrNameLst>
                                          <p:attrName>ppt_y</p:attrName>
                                        </p:attrNameLst>
                                      </p:cBhvr>
                                      <p:tavLst>
                                        <p:tav tm="0">
                                          <p:val>
                                            <p:strVal val="#ppt_y-.03"/>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30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3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3386889"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Interviews:</a:t>
            </a:r>
            <a:endPar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TextBox 2"/>
          <p:cNvSpPr txBox="1"/>
          <p:nvPr/>
        </p:nvSpPr>
        <p:spPr>
          <a:xfrm>
            <a:off x="228600" y="1447800"/>
            <a:ext cx="7848600" cy="2308324"/>
          </a:xfrm>
          <a:prstGeom prst="rect">
            <a:avLst/>
          </a:prstGeom>
          <a:noFill/>
        </p:spPr>
        <p:txBody>
          <a:bodyPr wrap="square" rtlCol="0">
            <a:spAutoFit/>
          </a:bodyPr>
          <a:lstStyle/>
          <a:p>
            <a:r>
              <a:rPr lang="en-US" b="1" dirty="0" smtClean="0">
                <a:solidFill>
                  <a:schemeClr val="tx1">
                    <a:lumMod val="95000"/>
                    <a:lumOff val="5000"/>
                  </a:schemeClr>
                </a:solidFill>
                <a:latin typeface="Batang" pitchFamily="18" charset="-127"/>
                <a:ea typeface="Batang" pitchFamily="18" charset="-127"/>
              </a:rPr>
              <a:t>I interviewed students from Bloomsburg </a:t>
            </a:r>
            <a:r>
              <a:rPr lang="en-US" b="1" dirty="0" smtClean="0">
                <a:solidFill>
                  <a:schemeClr val="tx1">
                    <a:lumMod val="95000"/>
                    <a:lumOff val="5000"/>
                  </a:schemeClr>
                </a:solidFill>
                <a:latin typeface="Batang" pitchFamily="18" charset="-127"/>
                <a:ea typeface="Batang" pitchFamily="18" charset="-127"/>
              </a:rPr>
              <a:t>University and Marywood University.  I interviewed students from these two colleges, because I thought tha</a:t>
            </a:r>
            <a:r>
              <a:rPr lang="en-US" b="1" dirty="0" smtClean="0">
                <a:solidFill>
                  <a:schemeClr val="tx1">
                    <a:lumMod val="95000"/>
                    <a:lumOff val="5000"/>
                  </a:schemeClr>
                </a:solidFill>
                <a:latin typeface="Batang" pitchFamily="18" charset="-127"/>
                <a:ea typeface="Batang" pitchFamily="18" charset="-127"/>
              </a:rPr>
              <a:t>t they would be very different even though they are close to one another.  Marywood University is a small school while Bloomsburg University is a medium sized school.  The questions I asked all related to why the students picked the college, if they would switch colleges, why they came</a:t>
            </a:r>
            <a:r>
              <a:rPr lang="en-US" b="1" dirty="0" smtClean="0">
                <a:solidFill>
                  <a:schemeClr val="tx1">
                    <a:lumMod val="95000"/>
                    <a:lumOff val="5000"/>
                  </a:schemeClr>
                </a:solidFill>
                <a:latin typeface="Batang" pitchFamily="18" charset="-127"/>
                <a:ea typeface="Batang" pitchFamily="18" charset="-127"/>
              </a:rPr>
              <a:t> </a:t>
            </a:r>
            <a:r>
              <a:rPr lang="en-US" b="1" dirty="0" smtClean="0">
                <a:solidFill>
                  <a:schemeClr val="tx1">
                    <a:lumMod val="95000"/>
                    <a:lumOff val="5000"/>
                  </a:schemeClr>
                </a:solidFill>
                <a:latin typeface="Batang" pitchFamily="18" charset="-127"/>
                <a:ea typeface="Batang" pitchFamily="18" charset="-127"/>
              </a:rPr>
              <a:t>to college, and what they liked/disliked their college.</a:t>
            </a:r>
            <a:endParaRPr lang="en-US" dirty="0"/>
          </a:p>
        </p:txBody>
      </p:sp>
      <p:pic>
        <p:nvPicPr>
          <p:cNvPr id="4098" name="Picture 2" descr="003"/>
          <p:cNvPicPr preferRelativeResize="0">
            <a:picLocks noChangeArrowheads="1" noChangeShapeType="1"/>
          </p:cNvPicPr>
          <p:nvPr/>
        </p:nvPicPr>
        <p:blipFill>
          <a:blip r:embed="rId3" cstate="print"/>
          <a:srcRect l="2122" r="14041"/>
          <a:stretch>
            <a:fillRect/>
          </a:stretch>
        </p:blipFill>
        <p:spPr bwMode="auto">
          <a:xfrm>
            <a:off x="5867400" y="3810000"/>
            <a:ext cx="1915377" cy="2338008"/>
          </a:xfrm>
          <a:prstGeom prst="rect">
            <a:avLst/>
          </a:prstGeom>
          <a:ln>
            <a:noFill/>
          </a:ln>
          <a:effectLst>
            <a:outerShdw blurRad="190500" algn="tl" rotWithShape="0">
              <a:srgbClr val="000000">
                <a:alpha val="70000"/>
              </a:srgbClr>
            </a:outerShdw>
          </a:effectLst>
        </p:spPr>
      </p:pic>
      <p:pic>
        <p:nvPicPr>
          <p:cNvPr id="4099" name="Picture 3" descr="DSCN0357"/>
          <p:cNvPicPr preferRelativeResize="0">
            <a:picLocks noChangeArrowheads="1" noChangeShapeType="1"/>
          </p:cNvPicPr>
          <p:nvPr/>
        </p:nvPicPr>
        <p:blipFill>
          <a:blip r:embed="rId4" cstate="print"/>
          <a:srcRect t="12033"/>
          <a:stretch>
            <a:fillRect/>
          </a:stretch>
        </p:blipFill>
        <p:spPr bwMode="auto">
          <a:xfrm>
            <a:off x="1219200" y="3886200"/>
            <a:ext cx="3156839" cy="2264645"/>
          </a:xfrm>
          <a:prstGeom prst="rect">
            <a:avLst/>
          </a:prstGeom>
          <a:ln>
            <a:noFill/>
          </a:ln>
          <a:effectLst>
            <a:outerShdw blurRad="190500" algn="tl" rotWithShape="0">
              <a:srgbClr val="000000">
                <a:alpha val="70000"/>
              </a:srgbClr>
            </a:outerShdw>
          </a:effectLst>
        </p:spPr>
      </p:pic>
      <p:sp>
        <p:nvSpPr>
          <p:cNvPr id="6" name="TextBox 5"/>
          <p:cNvSpPr txBox="1"/>
          <p:nvPr/>
        </p:nvSpPr>
        <p:spPr>
          <a:xfrm>
            <a:off x="5867400" y="6172200"/>
            <a:ext cx="2213216"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8" name="TextBox 7"/>
          <p:cNvSpPr txBox="1"/>
          <p:nvPr/>
        </p:nvSpPr>
        <p:spPr>
          <a:xfrm>
            <a:off x="1905000" y="6172200"/>
            <a:ext cx="2438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9" name="Rectangle 8"/>
          <p:cNvSpPr/>
          <p:nvPr/>
        </p:nvSpPr>
        <p:spPr>
          <a:xfrm>
            <a:off x="0" y="6488668"/>
            <a:ext cx="1196161" cy="369332"/>
          </a:xfrm>
          <a:prstGeom prst="rect">
            <a:avLst/>
          </a:prstGeom>
        </p:spPr>
        <p:txBody>
          <a:bodyPr wrap="none">
            <a:spAutoFit/>
          </a:bodyPr>
          <a:lstStyle/>
          <a:p>
            <a:r>
              <a:rPr lang="en-US" dirty="0" err="1" smtClean="0"/>
              <a:t>INtroduce</a:t>
            </a:r>
            <a:endParaRPr lang="en-US" dirty="0"/>
          </a:p>
        </p:txBody>
      </p:sp>
    </p:spTree>
  </p:cSld>
  <p:clrMapOvr>
    <a:masterClrMapping/>
  </p:clrMapOvr>
  <p:transition spd="slow" advClick="0" advTm="3000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000"/>
                            </p:stCondLst>
                            <p:childTnLst>
                              <p:par>
                                <p:cTn id="13" presetID="30" presetClass="entr" presetSubtype="0" fill="hold" nodeType="afterEffect">
                                  <p:stCondLst>
                                    <p:cond delay="0"/>
                                  </p:stCondLst>
                                  <p:childTnLst>
                                    <p:set>
                                      <p:cBhvr>
                                        <p:cTn id="14" dur="1" fill="hold">
                                          <p:stCondLst>
                                            <p:cond delay="0"/>
                                          </p:stCondLst>
                                        </p:cTn>
                                        <p:tgtEl>
                                          <p:spTgt spid="4099"/>
                                        </p:tgtEl>
                                        <p:attrNameLst>
                                          <p:attrName>style.visibility</p:attrName>
                                        </p:attrNameLst>
                                      </p:cBhvr>
                                      <p:to>
                                        <p:strVal val="visible"/>
                                      </p:to>
                                    </p:set>
                                    <p:animEffect transition="in" filter="fade">
                                      <p:cBhvr>
                                        <p:cTn id="15" dur="800" decel="100000"/>
                                        <p:tgtEl>
                                          <p:spTgt spid="4099"/>
                                        </p:tgtEl>
                                      </p:cBhvr>
                                    </p:animEffect>
                                    <p:anim calcmode="lin" valueType="num">
                                      <p:cBhvr>
                                        <p:cTn id="16" dur="800" decel="100000" fill="hold"/>
                                        <p:tgtEl>
                                          <p:spTgt spid="4099"/>
                                        </p:tgtEl>
                                        <p:attrNameLst>
                                          <p:attrName>style.rotation</p:attrName>
                                        </p:attrNameLst>
                                      </p:cBhvr>
                                      <p:tavLst>
                                        <p:tav tm="0">
                                          <p:val>
                                            <p:fltVal val="-90"/>
                                          </p:val>
                                        </p:tav>
                                        <p:tav tm="100000">
                                          <p:val>
                                            <p:fltVal val="0"/>
                                          </p:val>
                                        </p:tav>
                                      </p:tavLst>
                                    </p:anim>
                                    <p:anim calcmode="lin" valueType="num">
                                      <p:cBhvr>
                                        <p:cTn id="17" dur="800" decel="100000" fill="hold"/>
                                        <p:tgtEl>
                                          <p:spTgt spid="4099"/>
                                        </p:tgtEl>
                                        <p:attrNameLst>
                                          <p:attrName>ppt_x</p:attrName>
                                        </p:attrNameLst>
                                      </p:cBhvr>
                                      <p:tavLst>
                                        <p:tav tm="0">
                                          <p:val>
                                            <p:strVal val="#ppt_x+0.4"/>
                                          </p:val>
                                        </p:tav>
                                        <p:tav tm="100000">
                                          <p:val>
                                            <p:strVal val="#ppt_x-0.05"/>
                                          </p:val>
                                        </p:tav>
                                      </p:tavLst>
                                    </p:anim>
                                    <p:anim calcmode="lin" valueType="num">
                                      <p:cBhvr>
                                        <p:cTn id="18" dur="800" decel="100000" fill="hold"/>
                                        <p:tgtEl>
                                          <p:spTgt spid="4099"/>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4099"/>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4099"/>
                                        </p:tgtEl>
                                        <p:attrNameLst>
                                          <p:attrName>ppt_y</p:attrName>
                                        </p:attrNameLst>
                                      </p:cBhvr>
                                      <p:tavLst>
                                        <p:tav tm="0">
                                          <p:val>
                                            <p:strVal val="#ppt_y+0.1"/>
                                          </p:val>
                                        </p:tav>
                                        <p:tav tm="100000">
                                          <p:val>
                                            <p:strVal val="#ppt_y"/>
                                          </p:val>
                                        </p:tav>
                                      </p:tavLst>
                                    </p:anim>
                                  </p:childTnLst>
                                </p:cTn>
                              </p:par>
                              <p:par>
                                <p:cTn id="21" presetID="3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800" decel="100000"/>
                                        <p:tgtEl>
                                          <p:spTgt spid="8"/>
                                        </p:tgtEl>
                                      </p:cBhvr>
                                    </p:animEffect>
                                    <p:anim calcmode="lin" valueType="num">
                                      <p:cBhvr>
                                        <p:cTn id="24" dur="800" decel="100000" fill="hold"/>
                                        <p:tgtEl>
                                          <p:spTgt spid="8"/>
                                        </p:tgtEl>
                                        <p:attrNameLst>
                                          <p:attrName>style.rotation</p:attrName>
                                        </p:attrNameLst>
                                      </p:cBhvr>
                                      <p:tavLst>
                                        <p:tav tm="0">
                                          <p:val>
                                            <p:fltVal val="-90"/>
                                          </p:val>
                                        </p:tav>
                                        <p:tav tm="100000">
                                          <p:val>
                                            <p:fltVal val="0"/>
                                          </p:val>
                                        </p:tav>
                                      </p:tavLst>
                                    </p:anim>
                                    <p:anim calcmode="lin" valueType="num">
                                      <p:cBhvr>
                                        <p:cTn id="25" dur="800" decel="100000" fill="hold"/>
                                        <p:tgtEl>
                                          <p:spTgt spid="8"/>
                                        </p:tgtEl>
                                        <p:attrNameLst>
                                          <p:attrName>ppt_x</p:attrName>
                                        </p:attrNameLst>
                                      </p:cBhvr>
                                      <p:tavLst>
                                        <p:tav tm="0">
                                          <p:val>
                                            <p:strVal val="#ppt_x+0.4"/>
                                          </p:val>
                                        </p:tav>
                                        <p:tav tm="100000">
                                          <p:val>
                                            <p:strVal val="#ppt_x-0.05"/>
                                          </p:val>
                                        </p:tav>
                                      </p:tavLst>
                                    </p:anim>
                                    <p:anim calcmode="lin" valueType="num">
                                      <p:cBhvr>
                                        <p:cTn id="26" dur="800" decel="100000" fill="hold"/>
                                        <p:tgtEl>
                                          <p:spTgt spid="8"/>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29" fill="hold">
                            <p:stCondLst>
                              <p:cond delay="4000"/>
                            </p:stCondLst>
                            <p:childTnLst>
                              <p:par>
                                <p:cTn id="30" presetID="25" presetClass="entr" presetSubtype="0" fill="hold" nodeType="afterEffect">
                                  <p:stCondLst>
                                    <p:cond delay="0"/>
                                  </p:stCondLst>
                                  <p:childTnLst>
                                    <p:set>
                                      <p:cBhvr>
                                        <p:cTn id="31" dur="1" fill="hold">
                                          <p:stCondLst>
                                            <p:cond delay="0"/>
                                          </p:stCondLst>
                                        </p:cTn>
                                        <p:tgtEl>
                                          <p:spTgt spid="4098"/>
                                        </p:tgtEl>
                                        <p:attrNameLst>
                                          <p:attrName>style.visibility</p:attrName>
                                        </p:attrNameLst>
                                      </p:cBhvr>
                                      <p:to>
                                        <p:strVal val="visible"/>
                                      </p:to>
                                    </p:set>
                                    <p:anim calcmode="lin" valueType="num">
                                      <p:cBhvr>
                                        <p:cTn id="32" dur="500" decel="50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4098"/>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4098"/>
                                        </p:tgtEl>
                                        <p:attrNameLst>
                                          <p:attrName>ppt_w</p:attrName>
                                        </p:attrNameLst>
                                      </p:cBhvr>
                                      <p:tavLst>
                                        <p:tav tm="0">
                                          <p:val>
                                            <p:strVal val="#ppt_w*.05"/>
                                          </p:val>
                                        </p:tav>
                                        <p:tav tm="100000">
                                          <p:val>
                                            <p:strVal val="#ppt_w"/>
                                          </p:val>
                                        </p:tav>
                                      </p:tavLst>
                                    </p:anim>
                                    <p:anim calcmode="lin" valueType="num">
                                      <p:cBhvr>
                                        <p:cTn id="35" dur="1000" fill="hold"/>
                                        <p:tgtEl>
                                          <p:spTgt spid="4098"/>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4098"/>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4098"/>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4098"/>
                                        </p:tgtEl>
                                      </p:cBhvr>
                                    </p:animEffect>
                                  </p:childTnLst>
                                </p:cTn>
                              </p:par>
                              <p:par>
                                <p:cTn id="40" presetID="2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5" dur="1000" fill="hold"/>
                                        <p:tgtEl>
                                          <p:spTgt spid="6"/>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6"/>
                                        </p:tgtEl>
                                      </p:cBhvr>
                                    </p:animEffect>
                                  </p:childTnLst>
                                </p:cTn>
                              </p:par>
                            </p:childTnLst>
                          </p:cTn>
                        </p:par>
                        <p:par>
                          <p:cTn id="50" fill="hold">
                            <p:stCondLst>
                              <p:cond delay="5000"/>
                            </p:stCondLst>
                            <p:childTnLst>
                              <p:par>
                                <p:cTn id="51" presetID="29" presetClass="entr" presetSubtype="0"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1000" fill="hold"/>
                                        <p:tgtEl>
                                          <p:spTgt spid="3"/>
                                        </p:tgtEl>
                                        <p:attrNameLst>
                                          <p:attrName>ppt_x</p:attrName>
                                        </p:attrNameLst>
                                      </p:cBhvr>
                                      <p:tavLst>
                                        <p:tav tm="0">
                                          <p:val>
                                            <p:strVal val="#ppt_x-.2"/>
                                          </p:val>
                                        </p:tav>
                                        <p:tav tm="100000">
                                          <p:val>
                                            <p:strVal val="#ppt_x"/>
                                          </p:val>
                                        </p:tav>
                                      </p:tavLst>
                                    </p:anim>
                                    <p:anim calcmode="lin" valueType="num">
                                      <p:cBhvr>
                                        <p:cTn id="54"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3"/>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8" grpId="0"/>
      <p:bldP spid="9"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38</TotalTime>
  <Words>1786</Words>
  <Application>Microsoft Office PowerPoint</Application>
  <PresentationFormat>On-screen Show (4:3)</PresentationFormat>
  <Paragraphs>170</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Opulent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Kathleen</dc:creator>
  <cp:lastModifiedBy>Kathleen</cp:lastModifiedBy>
  <cp:revision>7</cp:revision>
  <dcterms:created xsi:type="dcterms:W3CDTF">2011-10-10T01:29:37Z</dcterms:created>
  <dcterms:modified xsi:type="dcterms:W3CDTF">2011-10-10T02:07:56Z</dcterms:modified>
</cp:coreProperties>
</file>